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dec Pro" panose="020B0604020202020204" charset="0"/>
      <p:regular r:id="rId16"/>
    </p:embeddedFont>
    <p:embeddedFont>
      <p:font typeface="Codec Pro Bold" panose="020B0604020202020204" charset="0"/>
      <p:regular r:id="rId17"/>
    </p:embeddedFont>
    <p:embeddedFont>
      <p:font typeface="Montserrat" panose="020F0502020204030204" pitchFamily="2" charset="0"/>
      <p:regular r:id="rId18"/>
    </p:embeddedFont>
    <p:embeddedFont>
      <p:font typeface="Montserrat Bold" panose="020B0604020202020204" charset="0"/>
      <p:regular r:id="rId19"/>
    </p:embeddedFont>
    <p:embeddedFont>
      <p:font typeface="Montserrat Italics" panose="020B0604020202020204" charset="0"/>
      <p:regular r:id="rId20"/>
    </p:embeddedFont>
    <p:embeddedFont>
      <p:font typeface="Open Sauce" panose="020B0604020202020204" charset="0"/>
      <p:regular r:id="rId21"/>
    </p:embeddedFont>
    <p:embeddedFont>
      <p:font typeface="Roca One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36.svg"/><Relationship Id="rId7" Type="http://schemas.openxmlformats.org/officeDocument/2006/relationships/image" Target="../media/image7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png"/><Relationship Id="rId2"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36.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5.png"/><Relationship Id="rId16" Type="http://schemas.openxmlformats.org/officeDocument/2006/relationships/image" Target="../media/image53.png"/><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image" Target="../media/image57.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106588" y="2981226"/>
            <a:ext cx="134473" cy="4612539"/>
            <a:chOff x="0" y="0"/>
            <a:chExt cx="32097" cy="1100948"/>
          </a:xfrm>
        </p:grpSpPr>
        <p:sp>
          <p:nvSpPr>
            <p:cNvPr id="4" name="Freeform 4"/>
            <p:cNvSpPr/>
            <p:nvPr/>
          </p:nvSpPr>
          <p:spPr>
            <a:xfrm>
              <a:off x="0" y="0"/>
              <a:ext cx="32097" cy="1100948"/>
            </a:xfrm>
            <a:custGeom>
              <a:avLst/>
              <a:gdLst/>
              <a:ahLst/>
              <a:cxnLst/>
              <a:rect l="l" t="t" r="r" b="b"/>
              <a:pathLst>
                <a:path w="32097" h="1100948">
                  <a:moveTo>
                    <a:pt x="0" y="0"/>
                  </a:moveTo>
                  <a:lnTo>
                    <a:pt x="32097" y="0"/>
                  </a:lnTo>
                  <a:lnTo>
                    <a:pt x="32097" y="1100948"/>
                  </a:lnTo>
                  <a:lnTo>
                    <a:pt x="0" y="1100948"/>
                  </a:lnTo>
                  <a:close/>
                </a:path>
              </a:pathLst>
            </a:custGeom>
            <a:solidFill>
              <a:srgbClr val="FFFFFF"/>
            </a:solidFill>
          </p:spPr>
          <p:txBody>
            <a:bodyPr/>
            <a:lstStyle/>
            <a:p>
              <a:endParaRPr lang="en-US"/>
            </a:p>
          </p:txBody>
        </p:sp>
        <p:sp>
          <p:nvSpPr>
            <p:cNvPr id="5" name="TextBox 5"/>
            <p:cNvSpPr txBox="1"/>
            <p:nvPr/>
          </p:nvSpPr>
          <p:spPr>
            <a:xfrm>
              <a:off x="0" y="-19050"/>
              <a:ext cx="32097" cy="111999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540899" y="2865777"/>
            <a:ext cx="15718401" cy="4086324"/>
          </a:xfrm>
          <a:prstGeom prst="rect">
            <a:avLst/>
          </a:prstGeom>
        </p:spPr>
        <p:txBody>
          <a:bodyPr lIns="0" tIns="0" rIns="0" bIns="0" rtlCol="0" anchor="t">
            <a:spAutoFit/>
          </a:bodyPr>
          <a:lstStyle/>
          <a:p>
            <a:pPr algn="l">
              <a:lnSpc>
                <a:spcPts val="10401"/>
              </a:lnSpc>
            </a:pPr>
            <a:r>
              <a:rPr lang="en-US" sz="8667" b="1">
                <a:solidFill>
                  <a:srgbClr val="FFFFFF"/>
                </a:solidFill>
                <a:latin typeface="Codec Pro Bold"/>
                <a:ea typeface="Codec Pro Bold"/>
                <a:cs typeface="Codec Pro Bold"/>
                <a:sym typeface="Codec Pro Bold"/>
              </a:rPr>
              <a:t>GESTOR DE INVENTARIO AUTOMATIZADO PARA UNA TIENDA DE MASCOTAS</a:t>
            </a:r>
          </a:p>
        </p:txBody>
      </p:sp>
      <p:sp>
        <p:nvSpPr>
          <p:cNvPr id="7" name="Freeform 7"/>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996467" y="1459504"/>
            <a:ext cx="1088863" cy="1088863"/>
          </a:xfrm>
          <a:custGeom>
            <a:avLst/>
            <a:gdLst/>
            <a:ahLst/>
            <a:cxnLst/>
            <a:rect l="l" t="t" r="r" b="b"/>
            <a:pathLst>
              <a:path w="1088863" h="1088863">
                <a:moveTo>
                  <a:pt x="0" y="0"/>
                </a:moveTo>
                <a:lnTo>
                  <a:pt x="1088863" y="0"/>
                </a:lnTo>
                <a:lnTo>
                  <a:pt x="1088863" y="1088863"/>
                </a:lnTo>
                <a:lnTo>
                  <a:pt x="0" y="10888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3619163" y="179523"/>
            <a:ext cx="4465346" cy="998743"/>
          </a:xfrm>
          <a:custGeom>
            <a:avLst/>
            <a:gdLst/>
            <a:ahLst/>
            <a:cxnLst/>
            <a:rect l="l" t="t" r="r" b="b"/>
            <a:pathLst>
              <a:path w="4465346" h="998743">
                <a:moveTo>
                  <a:pt x="0" y="0"/>
                </a:moveTo>
                <a:lnTo>
                  <a:pt x="4465347" y="0"/>
                </a:lnTo>
                <a:lnTo>
                  <a:pt x="4465347" y="998743"/>
                </a:lnTo>
                <a:lnTo>
                  <a:pt x="0" y="998743"/>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2280583" y="1506781"/>
            <a:ext cx="2832688" cy="937245"/>
          </a:xfrm>
          <a:prstGeom prst="rect">
            <a:avLst/>
          </a:prstGeom>
        </p:spPr>
        <p:txBody>
          <a:bodyPr lIns="0" tIns="0" rIns="0" bIns="0" rtlCol="0" anchor="t">
            <a:spAutoFit/>
          </a:bodyPr>
          <a:lstStyle/>
          <a:p>
            <a:pPr algn="l">
              <a:lnSpc>
                <a:spcPts val="3811"/>
              </a:lnSpc>
            </a:pPr>
            <a:r>
              <a:rPr lang="en-US" sz="2722" i="1" spc="136">
                <a:solidFill>
                  <a:srgbClr val="FFFFFF"/>
                </a:solidFill>
                <a:latin typeface="Montserrat Italics"/>
                <a:ea typeface="Montserrat Italics"/>
                <a:cs typeface="Montserrat Italics"/>
                <a:sym typeface="Montserrat Italics"/>
              </a:rPr>
              <a:t>PROYECTO APT</a:t>
            </a:r>
          </a:p>
        </p:txBody>
      </p:sp>
      <p:sp>
        <p:nvSpPr>
          <p:cNvPr id="12" name="TextBox 12"/>
          <p:cNvSpPr txBox="1"/>
          <p:nvPr/>
        </p:nvSpPr>
        <p:spPr>
          <a:xfrm>
            <a:off x="1540899" y="7200503"/>
            <a:ext cx="3406414" cy="2057400"/>
          </a:xfrm>
          <a:prstGeom prst="rect">
            <a:avLst/>
          </a:prstGeom>
        </p:spPr>
        <p:txBody>
          <a:bodyPr lIns="0" tIns="0" rIns="0" bIns="0" rtlCol="0" anchor="t">
            <a:spAutoFit/>
          </a:bodyPr>
          <a:lstStyle/>
          <a:p>
            <a:pPr algn="just">
              <a:lnSpc>
                <a:spcPts val="2750"/>
              </a:lnSpc>
            </a:pPr>
            <a:r>
              <a:rPr lang="en-US" sz="2292" b="1">
                <a:solidFill>
                  <a:srgbClr val="F2F2F2"/>
                </a:solidFill>
                <a:latin typeface="Montserrat Bold"/>
                <a:ea typeface="Montserrat Bold"/>
                <a:cs typeface="Montserrat Bold"/>
                <a:sym typeface="Montserrat Bold"/>
              </a:rPr>
              <a:t>Integrantes</a:t>
            </a:r>
            <a:r>
              <a:rPr lang="en-US" sz="2292">
                <a:solidFill>
                  <a:srgbClr val="F2F2F2"/>
                </a:solidFill>
                <a:latin typeface="Montserrat"/>
                <a:ea typeface="Montserrat"/>
                <a:cs typeface="Montserrat"/>
                <a:sym typeface="Montserrat"/>
              </a:rPr>
              <a:t>:</a:t>
            </a:r>
          </a:p>
          <a:p>
            <a:pPr marL="494862" lvl="1" indent="-247431" algn="just">
              <a:lnSpc>
                <a:spcPts val="2750"/>
              </a:lnSpc>
              <a:buFont typeface="Arial"/>
              <a:buChar char="•"/>
            </a:pPr>
            <a:r>
              <a:rPr lang="en-US" sz="2292">
                <a:solidFill>
                  <a:srgbClr val="F2F2F2"/>
                </a:solidFill>
                <a:latin typeface="Montserrat"/>
                <a:ea typeface="Montserrat"/>
                <a:cs typeface="Montserrat"/>
                <a:sym typeface="Montserrat"/>
              </a:rPr>
              <a:t>Fabián Valenzuela</a:t>
            </a:r>
          </a:p>
          <a:p>
            <a:pPr marL="494862" lvl="1" indent="-247431" algn="just">
              <a:lnSpc>
                <a:spcPts val="2750"/>
              </a:lnSpc>
              <a:buFont typeface="Arial"/>
              <a:buChar char="•"/>
            </a:pPr>
            <a:r>
              <a:rPr lang="en-US" sz="2292">
                <a:solidFill>
                  <a:srgbClr val="F2F2F2"/>
                </a:solidFill>
                <a:latin typeface="Montserrat"/>
                <a:ea typeface="Montserrat"/>
                <a:cs typeface="Montserrat"/>
                <a:sym typeface="Montserrat"/>
              </a:rPr>
              <a:t>Diego Silva</a:t>
            </a:r>
          </a:p>
          <a:p>
            <a:pPr algn="just">
              <a:lnSpc>
                <a:spcPts val="2750"/>
              </a:lnSpc>
            </a:pPr>
            <a:endParaRPr lang="en-US" sz="2292">
              <a:solidFill>
                <a:srgbClr val="F2F2F2"/>
              </a:solidFill>
              <a:latin typeface="Montserrat"/>
              <a:ea typeface="Montserrat"/>
              <a:cs typeface="Montserrat"/>
              <a:sym typeface="Montserrat"/>
            </a:endParaRPr>
          </a:p>
          <a:p>
            <a:pPr algn="just">
              <a:lnSpc>
                <a:spcPts val="2750"/>
              </a:lnSpc>
            </a:pPr>
            <a:r>
              <a:rPr lang="en-US" sz="2292" b="1">
                <a:solidFill>
                  <a:srgbClr val="F2F2F2"/>
                </a:solidFill>
                <a:latin typeface="Montserrat Bold"/>
                <a:ea typeface="Montserrat Bold"/>
                <a:cs typeface="Montserrat Bold"/>
                <a:sym typeface="Montserrat Bold"/>
              </a:rPr>
              <a:t>Docente</a:t>
            </a:r>
            <a:r>
              <a:rPr lang="en-US" sz="2292">
                <a:solidFill>
                  <a:srgbClr val="F2F2F2"/>
                </a:solidFill>
                <a:latin typeface="Montserrat"/>
                <a:ea typeface="Montserrat"/>
                <a:cs typeface="Montserrat"/>
                <a:sym typeface="Montserrat"/>
              </a:rPr>
              <a:t>:</a:t>
            </a:r>
          </a:p>
          <a:p>
            <a:pPr marL="494862" lvl="1" indent="-247431" algn="just">
              <a:lnSpc>
                <a:spcPts val="2750"/>
              </a:lnSpc>
              <a:buFont typeface="Arial"/>
              <a:buChar char="•"/>
            </a:pPr>
            <a:r>
              <a:rPr lang="en-US" sz="2292">
                <a:solidFill>
                  <a:srgbClr val="F2F2F2"/>
                </a:solidFill>
                <a:latin typeface="Montserrat"/>
                <a:ea typeface="Montserrat"/>
                <a:cs typeface="Montserrat"/>
                <a:sym typeface="Montserrat"/>
              </a:rPr>
              <a:t>Ceferino Sotelo</a:t>
            </a:r>
          </a:p>
        </p:txBody>
      </p:sp>
      <p:sp>
        <p:nvSpPr>
          <p:cNvPr id="13" name="TextBox 13"/>
          <p:cNvSpPr txBox="1"/>
          <p:nvPr/>
        </p:nvSpPr>
        <p:spPr>
          <a:xfrm>
            <a:off x="5368251" y="7200503"/>
            <a:ext cx="3406414" cy="685932"/>
          </a:xfrm>
          <a:prstGeom prst="rect">
            <a:avLst/>
          </a:prstGeom>
        </p:spPr>
        <p:txBody>
          <a:bodyPr lIns="0" tIns="0" rIns="0" bIns="0" rtlCol="0" anchor="t">
            <a:spAutoFit/>
          </a:bodyPr>
          <a:lstStyle/>
          <a:p>
            <a:pPr algn="just">
              <a:lnSpc>
                <a:spcPts val="2750"/>
              </a:lnSpc>
            </a:pPr>
            <a:r>
              <a:rPr lang="en-US" sz="2292" b="1">
                <a:solidFill>
                  <a:srgbClr val="F2F2F2"/>
                </a:solidFill>
                <a:latin typeface="Montserrat Bold"/>
                <a:ea typeface="Montserrat Bold"/>
                <a:cs typeface="Montserrat Bold"/>
                <a:sym typeface="Montserrat Bold"/>
              </a:rPr>
              <a:t>Sección</a:t>
            </a:r>
            <a:r>
              <a:rPr lang="en-US" sz="2292">
                <a:solidFill>
                  <a:srgbClr val="F2F2F2"/>
                </a:solidFill>
                <a:latin typeface="Montserrat"/>
                <a:ea typeface="Montserrat"/>
                <a:cs typeface="Montserrat"/>
                <a:sym typeface="Montserrat"/>
              </a:rPr>
              <a:t>:</a:t>
            </a:r>
          </a:p>
          <a:p>
            <a:pPr marL="494862" lvl="1" indent="-247431" algn="just">
              <a:lnSpc>
                <a:spcPts val="2750"/>
              </a:lnSpc>
              <a:buFont typeface="Arial"/>
              <a:buChar char="•"/>
            </a:pPr>
            <a:r>
              <a:rPr lang="en-US" sz="2292">
                <a:solidFill>
                  <a:srgbClr val="F2F2F2"/>
                </a:solidFill>
                <a:latin typeface="Montserrat"/>
                <a:ea typeface="Montserrat"/>
                <a:cs typeface="Montserrat"/>
                <a:sym typeface="Montserrat"/>
              </a:rPr>
              <a:t>004D</a:t>
            </a:r>
          </a:p>
        </p:txBody>
      </p:sp>
      <p:sp>
        <p:nvSpPr>
          <p:cNvPr id="14" name="TextBox 14"/>
          <p:cNvSpPr txBox="1"/>
          <p:nvPr/>
        </p:nvSpPr>
        <p:spPr>
          <a:xfrm>
            <a:off x="7620013" y="7200503"/>
            <a:ext cx="4742762" cy="342900"/>
          </a:xfrm>
          <a:prstGeom prst="rect">
            <a:avLst/>
          </a:prstGeom>
        </p:spPr>
        <p:txBody>
          <a:bodyPr lIns="0" tIns="0" rIns="0" bIns="0" rtlCol="0" anchor="t">
            <a:spAutoFit/>
          </a:bodyPr>
          <a:lstStyle/>
          <a:p>
            <a:pPr algn="just">
              <a:lnSpc>
                <a:spcPts val="2750"/>
              </a:lnSpc>
            </a:pPr>
            <a:r>
              <a:rPr lang="en-US" sz="2292" b="1">
                <a:solidFill>
                  <a:srgbClr val="F2F2F2"/>
                </a:solidFill>
                <a:latin typeface="Montserrat Bold"/>
                <a:ea typeface="Montserrat Bold"/>
                <a:cs typeface="Montserrat Bold"/>
                <a:sym typeface="Montserrat Bold"/>
              </a:rPr>
              <a:t>Fecha</a:t>
            </a:r>
            <a:r>
              <a:rPr lang="en-US" sz="2292">
                <a:solidFill>
                  <a:srgbClr val="F2F2F2"/>
                </a:solidFill>
                <a:latin typeface="Montserrat"/>
                <a:ea typeface="Montserrat"/>
                <a:cs typeface="Montserrat"/>
                <a:sym typeface="Montserrat"/>
              </a:rPr>
              <a:t>: 2 de septiembre de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79972" y="-148420"/>
            <a:ext cx="5492411" cy="1831792"/>
            <a:chOff x="0" y="0"/>
            <a:chExt cx="1446561" cy="482447"/>
          </a:xfrm>
        </p:grpSpPr>
        <p:sp>
          <p:nvSpPr>
            <p:cNvPr id="4" name="Freeform 4"/>
            <p:cNvSpPr/>
            <p:nvPr/>
          </p:nvSpPr>
          <p:spPr>
            <a:xfrm>
              <a:off x="0" y="0"/>
              <a:ext cx="1446561" cy="482447"/>
            </a:xfrm>
            <a:custGeom>
              <a:avLst/>
              <a:gdLst/>
              <a:ahLst/>
              <a:cxnLst/>
              <a:rect l="l" t="t" r="r" b="b"/>
              <a:pathLst>
                <a:path w="1446561" h="482447">
                  <a:moveTo>
                    <a:pt x="0" y="0"/>
                  </a:moveTo>
                  <a:lnTo>
                    <a:pt x="1446561" y="0"/>
                  </a:lnTo>
                  <a:lnTo>
                    <a:pt x="1446561" y="482447"/>
                  </a:lnTo>
                  <a:lnTo>
                    <a:pt x="0" y="482447"/>
                  </a:lnTo>
                  <a:close/>
                </a:path>
              </a:pathLst>
            </a:custGeom>
            <a:solidFill>
              <a:srgbClr val="1A1A1A"/>
            </a:solidFill>
          </p:spPr>
          <p:txBody>
            <a:bodyPr/>
            <a:lstStyle/>
            <a:p>
              <a:endParaRPr lang="en-US"/>
            </a:p>
          </p:txBody>
        </p:sp>
        <p:sp>
          <p:nvSpPr>
            <p:cNvPr id="5" name="TextBox 5"/>
            <p:cNvSpPr txBox="1"/>
            <p:nvPr/>
          </p:nvSpPr>
          <p:spPr>
            <a:xfrm>
              <a:off x="0" y="-19050"/>
              <a:ext cx="1446561"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6" name="Freeform 6"/>
          <p:cNvSpPr/>
          <p:nvPr/>
        </p:nvSpPr>
        <p:spPr>
          <a:xfrm>
            <a:off x="451849" y="418702"/>
            <a:ext cx="3118711" cy="697547"/>
          </a:xfrm>
          <a:custGeom>
            <a:avLst/>
            <a:gdLst/>
            <a:ahLst/>
            <a:cxnLst/>
            <a:rect l="l" t="t" r="r" b="b"/>
            <a:pathLst>
              <a:path w="3118711" h="697547">
                <a:moveTo>
                  <a:pt x="0" y="0"/>
                </a:moveTo>
                <a:lnTo>
                  <a:pt x="3118711" y="0"/>
                </a:lnTo>
                <a:lnTo>
                  <a:pt x="3118711" y="697548"/>
                </a:lnTo>
                <a:lnTo>
                  <a:pt x="0" y="697548"/>
                </a:lnTo>
                <a:lnTo>
                  <a:pt x="0" y="0"/>
                </a:lnTo>
                <a:close/>
              </a:path>
            </a:pathLst>
          </a:custGeom>
          <a:blipFill>
            <a:blip r:embed="rId4"/>
            <a:stretch>
              <a:fillRect/>
            </a:stretch>
          </a:blipFill>
        </p:spPr>
        <p:txBody>
          <a:bodyPr/>
          <a:lstStyle/>
          <a:p>
            <a:endParaRPr lang="en-US"/>
          </a:p>
        </p:txBody>
      </p:sp>
      <p:sp>
        <p:nvSpPr>
          <p:cNvPr id="7" name="Freeform 7"/>
          <p:cNvSpPr/>
          <p:nvPr/>
        </p:nvSpPr>
        <p:spPr>
          <a:xfrm>
            <a:off x="5854319" y="883272"/>
            <a:ext cx="1819688" cy="1451202"/>
          </a:xfrm>
          <a:custGeom>
            <a:avLst/>
            <a:gdLst/>
            <a:ahLst/>
            <a:cxnLst/>
            <a:rect l="l" t="t" r="r" b="b"/>
            <a:pathLst>
              <a:path w="1819688" h="1451202">
                <a:moveTo>
                  <a:pt x="0" y="0"/>
                </a:moveTo>
                <a:lnTo>
                  <a:pt x="1819689" y="0"/>
                </a:lnTo>
                <a:lnTo>
                  <a:pt x="1819689" y="1451201"/>
                </a:lnTo>
                <a:lnTo>
                  <a:pt x="0" y="14512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4606914" y="4412771"/>
            <a:ext cx="9074173" cy="2767623"/>
          </a:xfrm>
          <a:custGeom>
            <a:avLst/>
            <a:gdLst/>
            <a:ahLst/>
            <a:cxnLst/>
            <a:rect l="l" t="t" r="r" b="b"/>
            <a:pathLst>
              <a:path w="9074173" h="2767623">
                <a:moveTo>
                  <a:pt x="0" y="0"/>
                </a:moveTo>
                <a:lnTo>
                  <a:pt x="9074172" y="0"/>
                </a:lnTo>
                <a:lnTo>
                  <a:pt x="9074172" y="2767622"/>
                </a:lnTo>
                <a:lnTo>
                  <a:pt x="0" y="2767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8028869" y="730872"/>
            <a:ext cx="9756666" cy="1752600"/>
          </a:xfrm>
          <a:prstGeom prst="rect">
            <a:avLst/>
          </a:prstGeom>
        </p:spPr>
        <p:txBody>
          <a:bodyPr lIns="0" tIns="0" rIns="0" bIns="0" rtlCol="0" anchor="t">
            <a:spAutoFit/>
          </a:bodyPr>
          <a:lstStyle/>
          <a:p>
            <a:pPr marL="0" lvl="0" indent="0" algn="r">
              <a:lnSpc>
                <a:spcPts val="12672"/>
              </a:lnSpc>
              <a:spcBef>
                <a:spcPct val="0"/>
              </a:spcBef>
            </a:pPr>
            <a:r>
              <a:rPr lang="en-US" sz="10560" b="1">
                <a:solidFill>
                  <a:srgbClr val="1A1A1A"/>
                </a:solidFill>
                <a:latin typeface="Codec Pro Bold"/>
                <a:ea typeface="Codec Pro Bold"/>
                <a:cs typeface="Codec Pro Bold"/>
                <a:sym typeface="Codec Pro Bold"/>
              </a:rPr>
              <a:t>METODOLOGÍA</a:t>
            </a:r>
          </a:p>
        </p:txBody>
      </p:sp>
      <p:sp>
        <p:nvSpPr>
          <p:cNvPr id="10" name="TextBox 10"/>
          <p:cNvSpPr txBox="1"/>
          <p:nvPr/>
        </p:nvSpPr>
        <p:spPr>
          <a:xfrm>
            <a:off x="4712439" y="3970881"/>
            <a:ext cx="2283760" cy="349977"/>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Requerimientos</a:t>
            </a:r>
          </a:p>
        </p:txBody>
      </p:sp>
      <p:sp>
        <p:nvSpPr>
          <p:cNvPr id="11" name="TextBox 11"/>
          <p:cNvSpPr txBox="1"/>
          <p:nvPr/>
        </p:nvSpPr>
        <p:spPr>
          <a:xfrm>
            <a:off x="7265294" y="7197974"/>
            <a:ext cx="1496741" cy="349977"/>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Desarrollo</a:t>
            </a:r>
          </a:p>
        </p:txBody>
      </p:sp>
      <p:sp>
        <p:nvSpPr>
          <p:cNvPr id="12" name="TextBox 12"/>
          <p:cNvSpPr txBox="1"/>
          <p:nvPr/>
        </p:nvSpPr>
        <p:spPr>
          <a:xfrm>
            <a:off x="9477897" y="3995584"/>
            <a:ext cx="1496741" cy="349977"/>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Pruebas</a:t>
            </a:r>
          </a:p>
        </p:txBody>
      </p:sp>
      <p:sp>
        <p:nvSpPr>
          <p:cNvPr id="13" name="TextBox 13"/>
          <p:cNvSpPr txBox="1"/>
          <p:nvPr/>
        </p:nvSpPr>
        <p:spPr>
          <a:xfrm>
            <a:off x="11843624" y="7197974"/>
            <a:ext cx="1174941" cy="349977"/>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Entrega</a:t>
            </a:r>
          </a:p>
        </p:txBody>
      </p:sp>
      <p:sp>
        <p:nvSpPr>
          <p:cNvPr id="14" name="TextBox 14"/>
          <p:cNvSpPr txBox="1"/>
          <p:nvPr/>
        </p:nvSpPr>
        <p:spPr>
          <a:xfrm>
            <a:off x="8028869" y="2445372"/>
            <a:ext cx="6683058" cy="347996"/>
          </a:xfrm>
          <a:prstGeom prst="rect">
            <a:avLst/>
          </a:prstGeom>
        </p:spPr>
        <p:txBody>
          <a:bodyPr lIns="0" tIns="0" rIns="0" bIns="0" rtlCol="0" anchor="t">
            <a:spAutoFit/>
          </a:bodyPr>
          <a:lstStyle/>
          <a:p>
            <a:pPr algn="ctr">
              <a:lnSpc>
                <a:spcPts val="2869"/>
              </a:lnSpc>
            </a:pPr>
            <a:r>
              <a:rPr lang="en-US" sz="2049">
                <a:solidFill>
                  <a:srgbClr val="100F0D"/>
                </a:solidFill>
                <a:latin typeface="Montserrat"/>
                <a:ea typeface="Montserrat"/>
                <a:cs typeface="Montserrat"/>
                <a:sym typeface="Montserrat"/>
              </a:rPr>
              <a:t>La </a:t>
            </a:r>
            <a:r>
              <a:rPr lang="en-US" sz="2049" i="1">
                <a:solidFill>
                  <a:srgbClr val="100F0D"/>
                </a:solidFill>
                <a:latin typeface="Montserrat Italics"/>
                <a:ea typeface="Montserrat Italics"/>
                <a:cs typeface="Montserrat Italics"/>
                <a:sym typeface="Montserrat Italics"/>
              </a:rPr>
              <a:t>metodología ágil</a:t>
            </a:r>
            <a:r>
              <a:rPr lang="en-US" sz="2049">
                <a:solidFill>
                  <a:srgbClr val="100F0D"/>
                </a:solidFill>
                <a:latin typeface="Montserrat"/>
                <a:ea typeface="Montserrat"/>
                <a:cs typeface="Montserrat"/>
                <a:sym typeface="Montserrat"/>
              </a:rPr>
              <a:t> que usaremos será el </a:t>
            </a:r>
            <a:r>
              <a:rPr lang="en-US" sz="2049" b="1">
                <a:solidFill>
                  <a:srgbClr val="100F0D"/>
                </a:solidFill>
                <a:latin typeface="Montserrat Bold"/>
                <a:ea typeface="Montserrat Bold"/>
                <a:cs typeface="Montserrat Bold"/>
                <a:sym typeface="Montserrat Bold"/>
              </a:rPr>
              <a:t>Scrum</a:t>
            </a:r>
          </a:p>
        </p:txBody>
      </p:sp>
      <p:sp>
        <p:nvSpPr>
          <p:cNvPr id="15" name="AutoShape 15"/>
          <p:cNvSpPr/>
          <p:nvPr/>
        </p:nvSpPr>
        <p:spPr>
          <a:xfrm>
            <a:off x="8124278" y="2812417"/>
            <a:ext cx="649224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5567748" y="4710088"/>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txBody>
            <a:bodyPr/>
            <a:lstStyle/>
            <a:p>
              <a:endParaRPr lang="en-US"/>
            </a:p>
          </p:txBody>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68687" y="1693354"/>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US"/>
            </a:p>
          </p:txBody>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710840" y="9267917"/>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US"/>
            </a:p>
          </p:txBody>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3099383" y="4710088"/>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txBody>
            <a:bodyPr/>
            <a:lstStyle/>
            <a:p>
              <a:endParaRPr lang="en-US"/>
            </a:p>
          </p:txBody>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4425445" y="6955909"/>
            <a:ext cx="5254942" cy="1941353"/>
          </a:xfrm>
          <a:prstGeom prst="rect">
            <a:avLst/>
          </a:prstGeom>
        </p:spPr>
        <p:txBody>
          <a:bodyPr lIns="0" tIns="0" rIns="0" bIns="0" rtlCol="0" anchor="t">
            <a:spAutoFit/>
          </a:bodyPr>
          <a:lstStyle/>
          <a:p>
            <a:pPr marL="1521628" lvl="2" indent="-507209" algn="l">
              <a:lnSpc>
                <a:spcPts val="5285"/>
              </a:lnSpc>
              <a:buFont typeface="Arial"/>
              <a:buChar char="⚬"/>
            </a:pPr>
            <a:r>
              <a:rPr lang="en-US" sz="3523">
                <a:solidFill>
                  <a:srgbClr val="000000"/>
                </a:solidFill>
                <a:latin typeface="Montserrat"/>
                <a:ea typeface="Montserrat"/>
                <a:cs typeface="Montserrat"/>
                <a:sym typeface="Montserrat"/>
              </a:rPr>
              <a:t>Backend</a:t>
            </a:r>
          </a:p>
          <a:p>
            <a:pPr marL="1521628" lvl="2" indent="-507209" algn="l">
              <a:lnSpc>
                <a:spcPts val="5285"/>
              </a:lnSpc>
              <a:buFont typeface="Arial"/>
              <a:buChar char="⚬"/>
            </a:pPr>
            <a:r>
              <a:rPr lang="en-US" sz="3523">
                <a:solidFill>
                  <a:srgbClr val="000000"/>
                </a:solidFill>
                <a:latin typeface="Montserrat"/>
                <a:ea typeface="Montserrat"/>
                <a:cs typeface="Montserrat"/>
                <a:sym typeface="Montserrat"/>
              </a:rPr>
              <a:t>Bases de Datos</a:t>
            </a:r>
          </a:p>
          <a:p>
            <a:pPr marL="1521628" lvl="2" indent="-507209" algn="l">
              <a:lnSpc>
                <a:spcPts val="5285"/>
              </a:lnSpc>
              <a:buFont typeface="Arial"/>
              <a:buChar char="⚬"/>
            </a:pPr>
            <a:r>
              <a:rPr lang="en-US" sz="3523">
                <a:solidFill>
                  <a:srgbClr val="000000"/>
                </a:solidFill>
                <a:latin typeface="Montserrat"/>
                <a:ea typeface="Montserrat"/>
                <a:cs typeface="Montserrat"/>
                <a:sym typeface="Montserrat"/>
              </a:rPr>
              <a:t>Documentación</a:t>
            </a:r>
          </a:p>
        </p:txBody>
      </p:sp>
      <p:grpSp>
        <p:nvGrpSpPr>
          <p:cNvPr id="15" name="Group 15"/>
          <p:cNvGrpSpPr/>
          <p:nvPr/>
        </p:nvGrpSpPr>
        <p:grpSpPr>
          <a:xfrm>
            <a:off x="4284186" y="2185687"/>
            <a:ext cx="4051237" cy="4051237"/>
            <a:chOff x="0" y="0"/>
            <a:chExt cx="5401649" cy="5401649"/>
          </a:xfrm>
        </p:grpSpPr>
        <p:grpSp>
          <p:nvGrpSpPr>
            <p:cNvPr id="16" name="Group 16"/>
            <p:cNvGrpSpPr/>
            <p:nvPr/>
          </p:nvGrpSpPr>
          <p:grpSpPr>
            <a:xfrm>
              <a:off x="0" y="0"/>
              <a:ext cx="5401649" cy="54016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2860"/>
                  </a:lnSpc>
                </a:pPr>
                <a:endParaRPr/>
              </a:p>
            </p:txBody>
          </p:sp>
        </p:grpSp>
        <p:sp>
          <p:nvSpPr>
            <p:cNvPr id="19" name="Freeform 19"/>
            <p:cNvSpPr/>
            <p:nvPr/>
          </p:nvSpPr>
          <p:spPr>
            <a:xfrm>
              <a:off x="803941" y="1019712"/>
              <a:ext cx="3793766" cy="3362226"/>
            </a:xfrm>
            <a:custGeom>
              <a:avLst/>
              <a:gdLst/>
              <a:ahLst/>
              <a:cxnLst/>
              <a:rect l="l" t="t" r="r" b="b"/>
              <a:pathLst>
                <a:path w="3793766" h="3362226">
                  <a:moveTo>
                    <a:pt x="0" y="0"/>
                  </a:moveTo>
                  <a:lnTo>
                    <a:pt x="3793767" y="0"/>
                  </a:lnTo>
                  <a:lnTo>
                    <a:pt x="3793767" y="3362225"/>
                  </a:lnTo>
                  <a:lnTo>
                    <a:pt x="0" y="3362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20" name="TextBox 20"/>
          <p:cNvSpPr txBox="1"/>
          <p:nvPr/>
        </p:nvSpPr>
        <p:spPr>
          <a:xfrm>
            <a:off x="6581995" y="161699"/>
            <a:ext cx="5124011" cy="2023988"/>
          </a:xfrm>
          <a:prstGeom prst="rect">
            <a:avLst/>
          </a:prstGeom>
        </p:spPr>
        <p:txBody>
          <a:bodyPr lIns="0" tIns="0" rIns="0" bIns="0" rtlCol="0" anchor="t">
            <a:spAutoFit/>
          </a:bodyPr>
          <a:lstStyle/>
          <a:p>
            <a:pPr algn="l">
              <a:lnSpc>
                <a:spcPts val="14547"/>
              </a:lnSpc>
            </a:pPr>
            <a:r>
              <a:rPr lang="en-US" sz="12122" b="1">
                <a:solidFill>
                  <a:srgbClr val="1A1A1A"/>
                </a:solidFill>
                <a:latin typeface="Codec Pro Bold"/>
                <a:ea typeface="Codec Pro Bold"/>
                <a:cs typeface="Codec Pro Bold"/>
                <a:sym typeface="Codec Pro Bold"/>
              </a:rPr>
              <a:t>ROLES</a:t>
            </a:r>
          </a:p>
        </p:txBody>
      </p:sp>
      <p:grpSp>
        <p:nvGrpSpPr>
          <p:cNvPr id="21" name="Group 21"/>
          <p:cNvGrpSpPr/>
          <p:nvPr/>
        </p:nvGrpSpPr>
        <p:grpSpPr>
          <a:xfrm>
            <a:off x="15567748" y="-1229199"/>
            <a:ext cx="5440505" cy="544050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txBody>
            <a:bodyPr/>
            <a:lstStyle/>
            <a:p>
              <a:endParaRPr lang="en-US"/>
            </a:p>
          </p:txBody>
        </p:sp>
        <p:sp>
          <p:nvSpPr>
            <p:cNvPr id="23" name="TextBox 2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9680387" y="2185687"/>
            <a:ext cx="4051237" cy="4051237"/>
            <a:chOff x="0" y="0"/>
            <a:chExt cx="5401649" cy="5401649"/>
          </a:xfrm>
        </p:grpSpPr>
        <p:grpSp>
          <p:nvGrpSpPr>
            <p:cNvPr id="25" name="Group 25"/>
            <p:cNvGrpSpPr/>
            <p:nvPr/>
          </p:nvGrpSpPr>
          <p:grpSpPr>
            <a:xfrm>
              <a:off x="0" y="0"/>
              <a:ext cx="5401649" cy="540164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txBody>
              <a:bodyPr/>
              <a:lstStyle/>
              <a:p>
                <a:endParaRPr lang="en-US"/>
              </a:p>
            </p:txBody>
          </p:sp>
          <p:sp>
            <p:nvSpPr>
              <p:cNvPr id="27" name="TextBox 27"/>
              <p:cNvSpPr txBox="1"/>
              <p:nvPr/>
            </p:nvSpPr>
            <p:spPr>
              <a:xfrm>
                <a:off x="76200" y="66675"/>
                <a:ext cx="660400" cy="669925"/>
              </a:xfrm>
              <a:prstGeom prst="rect">
                <a:avLst/>
              </a:prstGeom>
            </p:spPr>
            <p:txBody>
              <a:bodyPr lIns="50800" tIns="50800" rIns="50800" bIns="50800" rtlCol="0" anchor="ctr"/>
              <a:lstStyle/>
              <a:p>
                <a:pPr algn="ctr">
                  <a:lnSpc>
                    <a:spcPts val="2860"/>
                  </a:lnSpc>
                </a:pPr>
                <a:endParaRPr/>
              </a:p>
            </p:txBody>
          </p:sp>
        </p:grpSp>
        <p:sp>
          <p:nvSpPr>
            <p:cNvPr id="28" name="Freeform 28"/>
            <p:cNvSpPr/>
            <p:nvPr/>
          </p:nvSpPr>
          <p:spPr>
            <a:xfrm>
              <a:off x="1130087" y="666754"/>
              <a:ext cx="3539282" cy="4068141"/>
            </a:xfrm>
            <a:custGeom>
              <a:avLst/>
              <a:gdLst/>
              <a:ahLst/>
              <a:cxnLst/>
              <a:rect l="l" t="t" r="r" b="b"/>
              <a:pathLst>
                <a:path w="3539282" h="4068141">
                  <a:moveTo>
                    <a:pt x="0" y="0"/>
                  </a:moveTo>
                  <a:lnTo>
                    <a:pt x="3539282" y="0"/>
                  </a:lnTo>
                  <a:lnTo>
                    <a:pt x="3539282" y="4068141"/>
                  </a:lnTo>
                  <a:lnTo>
                    <a:pt x="0" y="4068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29" name="Group 29"/>
          <p:cNvGrpSpPr/>
          <p:nvPr/>
        </p:nvGrpSpPr>
        <p:grpSpPr>
          <a:xfrm>
            <a:off x="15768687" y="7566748"/>
            <a:ext cx="5440505" cy="544050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US"/>
            </a:p>
          </p:txBody>
        </p:sp>
        <p:sp>
          <p:nvSpPr>
            <p:cNvPr id="31" name="TextBox 31"/>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9680387" y="6955909"/>
            <a:ext cx="4572847" cy="1961239"/>
          </a:xfrm>
          <a:prstGeom prst="rect">
            <a:avLst/>
          </a:prstGeom>
        </p:spPr>
        <p:txBody>
          <a:bodyPr lIns="0" tIns="0" rIns="0" bIns="0" rtlCol="0" anchor="t">
            <a:spAutoFit/>
          </a:bodyPr>
          <a:lstStyle/>
          <a:p>
            <a:pPr marL="1521629" lvl="2" indent="-507210" algn="l">
              <a:lnSpc>
                <a:spcPts val="5285"/>
              </a:lnSpc>
              <a:buFont typeface="Arial"/>
              <a:buChar char="⚬"/>
            </a:pPr>
            <a:r>
              <a:rPr lang="en-US" sz="3523">
                <a:solidFill>
                  <a:srgbClr val="000000"/>
                </a:solidFill>
                <a:latin typeface="Montserrat"/>
                <a:ea typeface="Montserrat"/>
                <a:cs typeface="Montserrat"/>
                <a:sym typeface="Montserrat"/>
              </a:rPr>
              <a:t>Frontend</a:t>
            </a:r>
          </a:p>
          <a:p>
            <a:pPr marL="1521629" lvl="2" indent="-507210" algn="l">
              <a:lnSpc>
                <a:spcPts val="5285"/>
              </a:lnSpc>
              <a:buFont typeface="Arial"/>
              <a:buChar char="⚬"/>
            </a:pPr>
            <a:r>
              <a:rPr lang="en-US" sz="3523">
                <a:solidFill>
                  <a:srgbClr val="000000"/>
                </a:solidFill>
                <a:latin typeface="Montserrat"/>
                <a:ea typeface="Montserrat"/>
                <a:cs typeface="Montserrat"/>
                <a:sym typeface="Montserrat"/>
              </a:rPr>
              <a:t>Integración</a:t>
            </a:r>
          </a:p>
          <a:p>
            <a:pPr marL="1521629" lvl="2" indent="-507210" algn="l">
              <a:lnSpc>
                <a:spcPts val="5285"/>
              </a:lnSpc>
              <a:buFont typeface="Arial"/>
              <a:buChar char="⚬"/>
            </a:pPr>
            <a:r>
              <a:rPr lang="en-US" sz="3523">
                <a:solidFill>
                  <a:srgbClr val="000000"/>
                </a:solidFill>
                <a:latin typeface="Montserrat"/>
                <a:ea typeface="Montserrat"/>
                <a:cs typeface="Montserrat"/>
                <a:sym typeface="Montserrat"/>
              </a:rPr>
              <a:t>Presentación</a:t>
            </a:r>
          </a:p>
        </p:txBody>
      </p:sp>
      <p:sp>
        <p:nvSpPr>
          <p:cNvPr id="33" name="TextBox 33"/>
          <p:cNvSpPr txBox="1"/>
          <p:nvPr/>
        </p:nvSpPr>
        <p:spPr>
          <a:xfrm>
            <a:off x="10804651" y="6223395"/>
            <a:ext cx="1802710" cy="722989"/>
          </a:xfrm>
          <a:prstGeom prst="rect">
            <a:avLst/>
          </a:prstGeom>
        </p:spPr>
        <p:txBody>
          <a:bodyPr lIns="0" tIns="0" rIns="0" bIns="0" rtlCol="0" anchor="t">
            <a:spAutoFit/>
          </a:bodyPr>
          <a:lstStyle/>
          <a:p>
            <a:pPr algn="l">
              <a:lnSpc>
                <a:spcPts val="6035"/>
              </a:lnSpc>
            </a:pPr>
            <a:r>
              <a:rPr lang="en-US" sz="4023" b="1">
                <a:solidFill>
                  <a:srgbClr val="000000"/>
                </a:solidFill>
                <a:latin typeface="Roca One Bold"/>
                <a:ea typeface="Roca One Bold"/>
                <a:cs typeface="Roca One Bold"/>
                <a:sym typeface="Roca One Bold"/>
              </a:rPr>
              <a:t>Fabián</a:t>
            </a:r>
          </a:p>
        </p:txBody>
      </p:sp>
      <p:sp>
        <p:nvSpPr>
          <p:cNvPr id="34" name="TextBox 34"/>
          <p:cNvSpPr txBox="1"/>
          <p:nvPr/>
        </p:nvSpPr>
        <p:spPr>
          <a:xfrm>
            <a:off x="5550717" y="6223395"/>
            <a:ext cx="1518174" cy="722989"/>
          </a:xfrm>
          <a:prstGeom prst="rect">
            <a:avLst/>
          </a:prstGeom>
        </p:spPr>
        <p:txBody>
          <a:bodyPr lIns="0" tIns="0" rIns="0" bIns="0" rtlCol="0" anchor="t">
            <a:spAutoFit/>
          </a:bodyPr>
          <a:lstStyle/>
          <a:p>
            <a:pPr algn="l">
              <a:lnSpc>
                <a:spcPts val="6035"/>
              </a:lnSpc>
            </a:pPr>
            <a:r>
              <a:rPr lang="en-US" sz="4023" b="1">
                <a:solidFill>
                  <a:srgbClr val="000000"/>
                </a:solidFill>
                <a:latin typeface="Roca One Bold"/>
                <a:ea typeface="Roca One Bold"/>
                <a:cs typeface="Roca One Bold"/>
                <a:sym typeface="Roca One Bold"/>
              </a:rPr>
              <a:t>Diego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62066" y="0"/>
            <a:ext cx="15103764" cy="10287000"/>
            <a:chOff x="0" y="0"/>
            <a:chExt cx="5475623" cy="3729384"/>
          </a:xfrm>
        </p:grpSpPr>
        <p:sp>
          <p:nvSpPr>
            <p:cNvPr id="3" name="Freeform 3"/>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56C1CA"/>
            </a:solidFill>
          </p:spPr>
          <p:txBody>
            <a:bodyPr/>
            <a:lstStyle/>
            <a:p>
              <a:endParaRPr lang="en-US"/>
            </a:p>
          </p:txBody>
        </p:sp>
        <p:sp>
          <p:nvSpPr>
            <p:cNvPr id="4" name="Freeform 4"/>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58" b="-5058"/>
              </a:stretch>
            </a:blipFill>
          </p:spPr>
          <p:txBody>
            <a:bodyPr/>
            <a:lstStyle/>
            <a:p>
              <a:endParaRPr lang="en-US"/>
            </a:p>
          </p:txBody>
        </p:sp>
      </p:grpSp>
      <p:sp>
        <p:nvSpPr>
          <p:cNvPr id="5" name="Freeform 5"/>
          <p:cNvSpPr/>
          <p:nvPr/>
        </p:nvSpPr>
        <p:spPr>
          <a:xfrm>
            <a:off x="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429482" y="1223262"/>
            <a:ext cx="9445610" cy="668519"/>
          </a:xfrm>
          <a:prstGeom prst="rect">
            <a:avLst/>
          </a:prstGeom>
        </p:spPr>
        <p:txBody>
          <a:bodyPr lIns="0" tIns="0" rIns="0" bIns="0" rtlCol="0" anchor="t">
            <a:spAutoFit/>
          </a:bodyPr>
          <a:lstStyle/>
          <a:p>
            <a:pPr marL="0" lvl="0" indent="0" algn="l">
              <a:lnSpc>
                <a:spcPts val="5502"/>
              </a:lnSpc>
              <a:spcBef>
                <a:spcPct val="0"/>
              </a:spcBef>
            </a:pPr>
            <a:r>
              <a:rPr lang="en-US" sz="3930" b="1">
                <a:solidFill>
                  <a:srgbClr val="000000"/>
                </a:solidFill>
                <a:latin typeface="Montserrat Bold"/>
                <a:ea typeface="Montserrat Bold"/>
                <a:cs typeface="Montserrat Bold"/>
                <a:sym typeface="Montserrat Bold"/>
              </a:rPr>
              <a:t>Plan de Trabajo</a:t>
            </a:r>
          </a:p>
        </p:txBody>
      </p:sp>
      <p:sp>
        <p:nvSpPr>
          <p:cNvPr id="7" name="TextBox 7"/>
          <p:cNvSpPr txBox="1"/>
          <p:nvPr/>
        </p:nvSpPr>
        <p:spPr>
          <a:xfrm>
            <a:off x="1429482" y="2633532"/>
            <a:ext cx="8257088" cy="6038850"/>
          </a:xfrm>
          <a:prstGeom prst="rect">
            <a:avLst/>
          </a:prstGeom>
        </p:spPr>
        <p:txBody>
          <a:bodyPr lIns="0" tIns="0" rIns="0" bIns="0" rtlCol="0" anchor="t">
            <a:spAutoFit/>
          </a:bodyPr>
          <a:lstStyle/>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Diseño de Base de Datos</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CRUD backend.</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Interfaces frontend.</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Integración.</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Reportes.</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Pruebas.</a:t>
            </a:r>
          </a:p>
          <a:p>
            <a:pPr algn="l">
              <a:lnSpc>
                <a:spcPts val="3749"/>
              </a:lnSpc>
            </a:pPr>
            <a:endParaRPr lang="en-US" sz="2499" spc="27">
              <a:solidFill>
                <a:srgbClr val="000000"/>
              </a:solidFill>
              <a:latin typeface="Montserrat"/>
              <a:ea typeface="Montserrat"/>
              <a:cs typeface="Montserrat"/>
              <a:sym typeface="Montserrat"/>
            </a:endParaRPr>
          </a:p>
          <a:p>
            <a:pPr marL="539749" lvl="1" indent="-269875" algn="l">
              <a:lnSpc>
                <a:spcPts val="3749"/>
              </a:lnSpc>
              <a:buFont typeface="Arial"/>
              <a:buChar char="•"/>
            </a:pPr>
            <a:r>
              <a:rPr lang="en-US" sz="2499" spc="27">
                <a:solidFill>
                  <a:srgbClr val="000000"/>
                </a:solidFill>
                <a:latin typeface="Montserrat"/>
                <a:ea typeface="Montserrat"/>
                <a:cs typeface="Montserrat"/>
                <a:sym typeface="Montserrat"/>
              </a:rPr>
              <a:t>Documentación.</a:t>
            </a:r>
          </a:p>
        </p:txBody>
      </p:sp>
      <p:sp>
        <p:nvSpPr>
          <p:cNvPr id="8" name="Freeform 8"/>
          <p:cNvSpPr/>
          <p:nvPr/>
        </p:nvSpPr>
        <p:spPr>
          <a:xfrm>
            <a:off x="5999076" y="920043"/>
            <a:ext cx="1304480" cy="1351156"/>
          </a:xfrm>
          <a:custGeom>
            <a:avLst/>
            <a:gdLst/>
            <a:ahLst/>
            <a:cxnLst/>
            <a:rect l="l" t="t" r="r" b="b"/>
            <a:pathLst>
              <a:path w="1304480" h="1351156">
                <a:moveTo>
                  <a:pt x="0" y="0"/>
                </a:moveTo>
                <a:lnTo>
                  <a:pt x="1304480" y="0"/>
                </a:lnTo>
                <a:lnTo>
                  <a:pt x="1304480" y="1351157"/>
                </a:lnTo>
                <a:lnTo>
                  <a:pt x="0" y="1351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1527921" y="-532330"/>
            <a:ext cx="8321306" cy="1831792"/>
            <a:chOff x="0" y="0"/>
            <a:chExt cx="2191620" cy="482447"/>
          </a:xfrm>
        </p:grpSpPr>
        <p:sp>
          <p:nvSpPr>
            <p:cNvPr id="10" name="Freeform 10"/>
            <p:cNvSpPr/>
            <p:nvPr/>
          </p:nvSpPr>
          <p:spPr>
            <a:xfrm>
              <a:off x="0" y="0"/>
              <a:ext cx="2191620" cy="482447"/>
            </a:xfrm>
            <a:custGeom>
              <a:avLst/>
              <a:gdLst/>
              <a:ahLst/>
              <a:cxnLst/>
              <a:rect l="l" t="t" r="r" b="b"/>
              <a:pathLst>
                <a:path w="2191620" h="482447">
                  <a:moveTo>
                    <a:pt x="0" y="0"/>
                  </a:moveTo>
                  <a:lnTo>
                    <a:pt x="2191620" y="0"/>
                  </a:lnTo>
                  <a:lnTo>
                    <a:pt x="2191620" y="482447"/>
                  </a:lnTo>
                  <a:lnTo>
                    <a:pt x="0" y="482447"/>
                  </a:lnTo>
                  <a:close/>
                </a:path>
              </a:pathLst>
            </a:custGeom>
            <a:solidFill>
              <a:srgbClr val="000000"/>
            </a:solidFill>
          </p:spPr>
          <p:txBody>
            <a:bodyPr/>
            <a:lstStyle/>
            <a:p>
              <a:endParaRPr lang="en-US"/>
            </a:p>
          </p:txBody>
        </p:sp>
        <p:sp>
          <p:nvSpPr>
            <p:cNvPr id="11" name="TextBox 11"/>
            <p:cNvSpPr txBox="1"/>
            <p:nvPr/>
          </p:nvSpPr>
          <p:spPr>
            <a:xfrm>
              <a:off x="0" y="-19050"/>
              <a:ext cx="2191620"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12" name="Freeform 12"/>
          <p:cNvSpPr/>
          <p:nvPr/>
        </p:nvSpPr>
        <p:spPr>
          <a:xfrm>
            <a:off x="14742986" y="228248"/>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5706671" y="83997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554643" y="6140907"/>
            <a:ext cx="5440505" cy="544050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txBody>
            <a:bodyPr/>
            <a:lstStyle/>
            <a:p>
              <a:endParaRPr lang="en-US"/>
            </a:p>
          </p:txBody>
        </p:sp>
        <p:sp>
          <p:nvSpPr>
            <p:cNvPr id="5" name="TextBox 5"/>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5400000">
            <a:off x="6182968" y="2778468"/>
            <a:ext cx="900454" cy="640141"/>
          </a:xfrm>
          <a:custGeom>
            <a:avLst/>
            <a:gdLst/>
            <a:ahLst/>
            <a:cxnLst/>
            <a:rect l="l" t="t" r="r" b="b"/>
            <a:pathLst>
              <a:path w="900454" h="640141">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a:off x="6182968" y="4536172"/>
            <a:ext cx="900454" cy="640141"/>
          </a:xfrm>
          <a:custGeom>
            <a:avLst/>
            <a:gdLst/>
            <a:ahLst/>
            <a:cxnLst/>
            <a:rect l="l" t="t" r="r" b="b"/>
            <a:pathLst>
              <a:path w="900454" h="640141">
                <a:moveTo>
                  <a:pt x="0" y="0"/>
                </a:moveTo>
                <a:lnTo>
                  <a:pt x="900454" y="0"/>
                </a:lnTo>
                <a:lnTo>
                  <a:pt x="900454" y="640140"/>
                </a:lnTo>
                <a:lnTo>
                  <a:pt x="0" y="640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a:off x="6182968" y="6126425"/>
            <a:ext cx="900454" cy="640141"/>
          </a:xfrm>
          <a:custGeom>
            <a:avLst/>
            <a:gdLst/>
            <a:ahLst/>
            <a:cxnLst/>
            <a:rect l="l" t="t" r="r" b="b"/>
            <a:pathLst>
              <a:path w="900454" h="640141">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5400000">
            <a:off x="6182968" y="8090862"/>
            <a:ext cx="900454" cy="640141"/>
          </a:xfrm>
          <a:custGeom>
            <a:avLst/>
            <a:gdLst/>
            <a:ahLst/>
            <a:cxnLst/>
            <a:rect l="l" t="t" r="r" b="b"/>
            <a:pathLst>
              <a:path w="900454" h="640141">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862076" y="2446870"/>
            <a:ext cx="12161439" cy="7388074"/>
          </a:xfrm>
          <a:custGeom>
            <a:avLst/>
            <a:gdLst/>
            <a:ahLst/>
            <a:cxnLst/>
            <a:rect l="l" t="t" r="r" b="b"/>
            <a:pathLst>
              <a:path w="12161439" h="7388074">
                <a:moveTo>
                  <a:pt x="0" y="0"/>
                </a:moveTo>
                <a:lnTo>
                  <a:pt x="12161438" y="0"/>
                </a:lnTo>
                <a:lnTo>
                  <a:pt x="12161438" y="7388074"/>
                </a:lnTo>
                <a:lnTo>
                  <a:pt x="0" y="7388074"/>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028700" y="942975"/>
            <a:ext cx="4677971" cy="847725"/>
          </a:xfrm>
          <a:prstGeom prst="rect">
            <a:avLst/>
          </a:prstGeom>
        </p:spPr>
        <p:txBody>
          <a:bodyPr lIns="0" tIns="0" rIns="0" bIns="0" rtlCol="0" anchor="t">
            <a:spAutoFit/>
          </a:bodyPr>
          <a:lstStyle/>
          <a:p>
            <a:pPr marL="0" lvl="1" indent="0" algn="l">
              <a:lnSpc>
                <a:spcPts val="6000"/>
              </a:lnSpc>
              <a:spcBef>
                <a:spcPct val="0"/>
              </a:spcBef>
            </a:pPr>
            <a:r>
              <a:rPr lang="en-US" sz="5000">
                <a:solidFill>
                  <a:srgbClr val="1A1A1A"/>
                </a:solidFill>
                <a:latin typeface="Codec Pro"/>
                <a:ea typeface="Codec Pro"/>
                <a:cs typeface="Codec Pro"/>
                <a:sym typeface="Codec Pro"/>
              </a:rPr>
              <a:t>CARTA GANTT</a:t>
            </a:r>
          </a:p>
        </p:txBody>
      </p:sp>
      <p:sp>
        <p:nvSpPr>
          <p:cNvPr id="12" name="TextBox 12"/>
          <p:cNvSpPr txBox="1"/>
          <p:nvPr/>
        </p:nvSpPr>
        <p:spPr>
          <a:xfrm>
            <a:off x="1028700" y="2392862"/>
            <a:ext cx="4677971" cy="1831340"/>
          </a:xfrm>
          <a:prstGeom prst="rect">
            <a:avLst/>
          </a:prstGeom>
        </p:spPr>
        <p:txBody>
          <a:bodyPr lIns="0" tIns="0" rIns="0" bIns="0" rtlCol="0" anchor="t">
            <a:spAutoFit/>
          </a:bodyPr>
          <a:lstStyle/>
          <a:p>
            <a:pPr marL="0" lvl="0" indent="0" algn="l">
              <a:lnSpc>
                <a:spcPts val="3639"/>
              </a:lnSpc>
              <a:spcBef>
                <a:spcPct val="0"/>
              </a:spcBef>
            </a:pPr>
            <a:r>
              <a:rPr lang="en-US" sz="2799">
                <a:solidFill>
                  <a:srgbClr val="000000"/>
                </a:solidFill>
                <a:latin typeface="Open Sauce"/>
                <a:ea typeface="Open Sauce"/>
                <a:cs typeface="Open Sauce"/>
                <a:sym typeface="Open Sauce"/>
              </a:rPr>
              <a:t>He aquí nuestra tabla y secuencia de acciones a seguir, ajustada a nuestro plan de trabajo.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3503609" y="-5497758"/>
            <a:ext cx="12413176" cy="10995516"/>
          </a:xfrm>
          <a:custGeom>
            <a:avLst/>
            <a:gdLst/>
            <a:ahLst/>
            <a:cxnLst/>
            <a:rect l="l" t="t" r="r" b="b"/>
            <a:pathLst>
              <a:path w="12413176" h="10995516">
                <a:moveTo>
                  <a:pt x="0" y="0"/>
                </a:moveTo>
                <a:lnTo>
                  <a:pt x="12413177" y="0"/>
                </a:lnTo>
                <a:lnTo>
                  <a:pt x="12413177" y="10995516"/>
                </a:lnTo>
                <a:lnTo>
                  <a:pt x="0" y="10995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2458" y="462616"/>
            <a:ext cx="6635590" cy="9296798"/>
          </a:xfrm>
          <a:custGeom>
            <a:avLst/>
            <a:gdLst/>
            <a:ahLst/>
            <a:cxnLst/>
            <a:rect l="l" t="t" r="r" b="b"/>
            <a:pathLst>
              <a:path w="6635590" h="9296798">
                <a:moveTo>
                  <a:pt x="0" y="0"/>
                </a:moveTo>
                <a:lnTo>
                  <a:pt x="6635590" y="0"/>
                </a:lnTo>
                <a:lnTo>
                  <a:pt x="6635590" y="9296799"/>
                </a:lnTo>
                <a:lnTo>
                  <a:pt x="0" y="9296799"/>
                </a:lnTo>
                <a:lnTo>
                  <a:pt x="0" y="0"/>
                </a:lnTo>
                <a:close/>
              </a:path>
            </a:pathLst>
          </a:custGeom>
          <a:blipFill>
            <a:blip r:embed="rId4"/>
            <a:stretch>
              <a:fillRect t="-3564" b="-3564"/>
            </a:stretch>
          </a:blipFill>
        </p:spPr>
        <p:txBody>
          <a:bodyPr/>
          <a:lstStyle/>
          <a:p>
            <a:endParaRPr lang="en-US"/>
          </a:p>
        </p:txBody>
      </p:sp>
      <p:grpSp>
        <p:nvGrpSpPr>
          <p:cNvPr id="4" name="Group 4"/>
          <p:cNvGrpSpPr/>
          <p:nvPr/>
        </p:nvGrpSpPr>
        <p:grpSpPr>
          <a:xfrm>
            <a:off x="5771927" y="2128209"/>
            <a:ext cx="5722743" cy="1601953"/>
            <a:chOff x="0" y="0"/>
            <a:chExt cx="1507225" cy="421913"/>
          </a:xfrm>
        </p:grpSpPr>
        <p:sp>
          <p:nvSpPr>
            <p:cNvPr id="5" name="Freeform 5"/>
            <p:cNvSpPr/>
            <p:nvPr/>
          </p:nvSpPr>
          <p:spPr>
            <a:xfrm>
              <a:off x="0" y="0"/>
              <a:ext cx="1507225" cy="421913"/>
            </a:xfrm>
            <a:custGeom>
              <a:avLst/>
              <a:gdLst/>
              <a:ahLst/>
              <a:cxnLst/>
              <a:rect l="l" t="t" r="r" b="b"/>
              <a:pathLst>
                <a:path w="1507225" h="421913">
                  <a:moveTo>
                    <a:pt x="0" y="0"/>
                  </a:moveTo>
                  <a:lnTo>
                    <a:pt x="1507225" y="0"/>
                  </a:lnTo>
                  <a:lnTo>
                    <a:pt x="1507225" y="421913"/>
                  </a:lnTo>
                  <a:lnTo>
                    <a:pt x="0" y="421913"/>
                  </a:lnTo>
                  <a:close/>
                </a:path>
              </a:pathLst>
            </a:custGeom>
            <a:solidFill>
              <a:srgbClr val="393939"/>
            </a:solidFill>
          </p:spPr>
          <p:txBody>
            <a:bodyPr/>
            <a:lstStyle/>
            <a:p>
              <a:endParaRPr lang="en-US"/>
            </a:p>
          </p:txBody>
        </p:sp>
        <p:sp>
          <p:nvSpPr>
            <p:cNvPr id="6" name="TextBox 6"/>
            <p:cNvSpPr txBox="1"/>
            <p:nvPr/>
          </p:nvSpPr>
          <p:spPr>
            <a:xfrm>
              <a:off x="0" y="-57150"/>
              <a:ext cx="1507225" cy="479063"/>
            </a:xfrm>
            <a:prstGeom prst="rect">
              <a:avLst/>
            </a:prstGeom>
          </p:spPr>
          <p:txBody>
            <a:bodyPr lIns="38100" tIns="38100" rIns="38100" bIns="38100" rtlCol="0" anchor="ctr"/>
            <a:lstStyle/>
            <a:p>
              <a:pPr algn="ctr">
                <a:lnSpc>
                  <a:spcPts val="4215"/>
                </a:lnSpc>
              </a:pPr>
              <a:r>
                <a:rPr lang="en-US" sz="3099">
                  <a:solidFill>
                    <a:srgbClr val="FFFFFF"/>
                  </a:solidFill>
                  <a:latin typeface="Montserrat"/>
                  <a:ea typeface="Montserrat"/>
                  <a:cs typeface="Montserrat"/>
                  <a:sym typeface="Montserrat"/>
                </a:rPr>
                <a:t>Conclusiones</a:t>
              </a:r>
            </a:p>
          </p:txBody>
        </p:sp>
      </p:grpSp>
      <p:sp>
        <p:nvSpPr>
          <p:cNvPr id="7" name="TextBox 7"/>
          <p:cNvSpPr txBox="1"/>
          <p:nvPr/>
        </p:nvSpPr>
        <p:spPr>
          <a:xfrm>
            <a:off x="7569304" y="3903274"/>
            <a:ext cx="5934305" cy="5233194"/>
          </a:xfrm>
          <a:prstGeom prst="rect">
            <a:avLst/>
          </a:prstGeom>
        </p:spPr>
        <p:txBody>
          <a:bodyPr lIns="0" tIns="0" rIns="0" bIns="0" rtlCol="0" anchor="t">
            <a:spAutoFit/>
          </a:bodyPr>
          <a:lstStyle/>
          <a:p>
            <a:pPr algn="l">
              <a:lnSpc>
                <a:spcPts val="3499"/>
              </a:lnSpc>
            </a:pPr>
            <a:r>
              <a:rPr lang="en-US" sz="2499">
                <a:solidFill>
                  <a:srgbClr val="100F0D"/>
                </a:solidFill>
                <a:latin typeface="Montserrat"/>
                <a:ea typeface="Montserrat"/>
                <a:cs typeface="Montserrat"/>
                <a:sym typeface="Montserrat"/>
              </a:rPr>
              <a:t>Creemos que este proyecto no es solo factible, sino que está perfectamente alineado con nuestro perfil de egreso. Además, aporta valor real al tratarse de un sistema diseñado para un negocio lucrativo como es la compra/venta de mascotas y productos asociados, y su compleción sería importante para nuestro desarrollo profesional.</a:t>
            </a:r>
          </a:p>
          <a:p>
            <a:pPr algn="l">
              <a:lnSpc>
                <a:spcPts val="3499"/>
              </a:lnSpc>
            </a:pPr>
            <a:endParaRPr lang="en-US" sz="2499">
              <a:solidFill>
                <a:srgbClr val="100F0D"/>
              </a:solidFill>
              <a:latin typeface="Montserrat"/>
              <a:ea typeface="Montserrat"/>
              <a:cs typeface="Montserrat"/>
              <a:sym typeface="Montserrat"/>
            </a:endParaRPr>
          </a:p>
          <a:p>
            <a:pPr algn="l">
              <a:lnSpc>
                <a:spcPts val="3499"/>
              </a:lnSpc>
            </a:pPr>
            <a:r>
              <a:rPr lang="en-US" sz="2499">
                <a:solidFill>
                  <a:srgbClr val="100F0D"/>
                </a:solidFill>
                <a:latin typeface="Montserrat"/>
                <a:ea typeface="Montserrat"/>
                <a:cs typeface="Montserrat"/>
                <a:sym typeface="Montserrat"/>
              </a:rPr>
              <a:t>¡Muchas 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330904"/>
          </a:xfrm>
          <a:custGeom>
            <a:avLst/>
            <a:gdLst/>
            <a:ahLst/>
            <a:cxnLst/>
            <a:rect l="l" t="t" r="r" b="b"/>
            <a:pathLst>
              <a:path w="18288000" h="3330904">
                <a:moveTo>
                  <a:pt x="0" y="0"/>
                </a:moveTo>
                <a:lnTo>
                  <a:pt x="18288000" y="0"/>
                </a:lnTo>
                <a:lnTo>
                  <a:pt x="18288000" y="3330904"/>
                </a:lnTo>
                <a:lnTo>
                  <a:pt x="0" y="3330904"/>
                </a:lnTo>
                <a:lnTo>
                  <a:pt x="0" y="0"/>
                </a:lnTo>
                <a:close/>
              </a:path>
            </a:pathLst>
          </a:custGeom>
          <a:blipFill>
            <a:blip r:embed="rId2"/>
            <a:stretch>
              <a:fillRect b="-265798"/>
            </a:stretch>
          </a:blipFill>
        </p:spPr>
        <p:txBody>
          <a:bodyPr/>
          <a:lstStyle/>
          <a:p>
            <a:endParaRPr lang="en-US"/>
          </a:p>
        </p:txBody>
      </p:sp>
      <p:sp>
        <p:nvSpPr>
          <p:cNvPr id="3" name="Freeform 3"/>
          <p:cNvSpPr/>
          <p:nvPr/>
        </p:nvSpPr>
        <p:spPr>
          <a:xfrm>
            <a:off x="14896197" y="231664"/>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006878" y="1337660"/>
            <a:ext cx="8274244" cy="1571691"/>
          </a:xfrm>
          <a:prstGeom prst="rect">
            <a:avLst/>
          </a:prstGeom>
        </p:spPr>
        <p:txBody>
          <a:bodyPr lIns="0" tIns="0" rIns="0" bIns="0" rtlCol="0" anchor="t">
            <a:spAutoFit/>
          </a:bodyPr>
          <a:lstStyle/>
          <a:p>
            <a:pPr algn="ctr">
              <a:lnSpc>
                <a:spcPts val="11359"/>
              </a:lnSpc>
            </a:pPr>
            <a:r>
              <a:rPr lang="en-US" sz="9466" b="1">
                <a:solidFill>
                  <a:srgbClr val="FFFFFF"/>
                </a:solidFill>
                <a:latin typeface="Codec Pro Bold"/>
                <a:ea typeface="Codec Pro Bold"/>
                <a:cs typeface="Codec Pro Bold"/>
                <a:sym typeface="Codec Pro Bold"/>
              </a:rPr>
              <a:t>CONTENIDO</a:t>
            </a:r>
          </a:p>
        </p:txBody>
      </p:sp>
      <p:sp>
        <p:nvSpPr>
          <p:cNvPr id="5" name="TextBox 5"/>
          <p:cNvSpPr txBox="1"/>
          <p:nvPr/>
        </p:nvSpPr>
        <p:spPr>
          <a:xfrm>
            <a:off x="2691800" y="5523456"/>
            <a:ext cx="2877444" cy="342900"/>
          </a:xfrm>
          <a:prstGeom prst="rect">
            <a:avLst/>
          </a:prstGeom>
        </p:spPr>
        <p:txBody>
          <a:bodyPr lIns="0" tIns="0" rIns="0" bIns="0" rtlCol="0" anchor="t">
            <a:spAutoFit/>
          </a:bodyPr>
          <a:lstStyle/>
          <a:p>
            <a:pPr algn="ctr">
              <a:lnSpc>
                <a:spcPts val="2750"/>
              </a:lnSpc>
            </a:pPr>
            <a:r>
              <a:rPr lang="en-US" sz="2292">
                <a:solidFill>
                  <a:srgbClr val="010101"/>
                </a:solidFill>
                <a:latin typeface="Montserrat"/>
                <a:ea typeface="Montserrat"/>
                <a:cs typeface="Montserrat"/>
                <a:sym typeface="Montserrat"/>
              </a:rPr>
              <a:t>Resumen</a:t>
            </a:r>
          </a:p>
        </p:txBody>
      </p:sp>
      <p:sp>
        <p:nvSpPr>
          <p:cNvPr id="6" name="TextBox 6"/>
          <p:cNvSpPr txBox="1"/>
          <p:nvPr/>
        </p:nvSpPr>
        <p:spPr>
          <a:xfrm>
            <a:off x="3289042"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01</a:t>
            </a:r>
          </a:p>
        </p:txBody>
      </p:sp>
      <p:sp>
        <p:nvSpPr>
          <p:cNvPr id="7" name="TextBox 7"/>
          <p:cNvSpPr txBox="1"/>
          <p:nvPr/>
        </p:nvSpPr>
        <p:spPr>
          <a:xfrm>
            <a:off x="6032269" y="5523456"/>
            <a:ext cx="2877444" cy="342900"/>
          </a:xfrm>
          <a:prstGeom prst="rect">
            <a:avLst/>
          </a:prstGeom>
        </p:spPr>
        <p:txBody>
          <a:bodyPr lIns="0" tIns="0" rIns="0" bIns="0" rtlCol="0" anchor="t">
            <a:spAutoFit/>
          </a:bodyPr>
          <a:lstStyle/>
          <a:p>
            <a:pPr marL="0" lvl="0" indent="0" algn="ctr">
              <a:lnSpc>
                <a:spcPts val="2750"/>
              </a:lnSpc>
              <a:spcBef>
                <a:spcPct val="0"/>
              </a:spcBef>
            </a:pPr>
            <a:r>
              <a:rPr lang="en-US" sz="2292" u="none">
                <a:solidFill>
                  <a:srgbClr val="010101"/>
                </a:solidFill>
                <a:latin typeface="Montserrat"/>
                <a:ea typeface="Montserrat"/>
                <a:cs typeface="Montserrat"/>
                <a:sym typeface="Montserrat"/>
              </a:rPr>
              <a:t>Objetivos y metas</a:t>
            </a:r>
          </a:p>
        </p:txBody>
      </p:sp>
      <p:sp>
        <p:nvSpPr>
          <p:cNvPr id="8" name="TextBox 8"/>
          <p:cNvSpPr txBox="1"/>
          <p:nvPr/>
        </p:nvSpPr>
        <p:spPr>
          <a:xfrm>
            <a:off x="6629511"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02</a:t>
            </a:r>
          </a:p>
        </p:txBody>
      </p:sp>
      <p:sp>
        <p:nvSpPr>
          <p:cNvPr id="9" name="TextBox 9"/>
          <p:cNvSpPr txBox="1"/>
          <p:nvPr/>
        </p:nvSpPr>
        <p:spPr>
          <a:xfrm>
            <a:off x="9376438" y="5523456"/>
            <a:ext cx="2877444" cy="342900"/>
          </a:xfrm>
          <a:prstGeom prst="rect">
            <a:avLst/>
          </a:prstGeom>
        </p:spPr>
        <p:txBody>
          <a:bodyPr lIns="0" tIns="0" rIns="0" bIns="0" rtlCol="0" anchor="t">
            <a:spAutoFit/>
          </a:bodyPr>
          <a:lstStyle/>
          <a:p>
            <a:pPr algn="ctr">
              <a:lnSpc>
                <a:spcPts val="2750"/>
              </a:lnSpc>
            </a:pPr>
            <a:r>
              <a:rPr lang="en-US" sz="2292">
                <a:solidFill>
                  <a:srgbClr val="010101"/>
                </a:solidFill>
                <a:latin typeface="Montserrat"/>
                <a:ea typeface="Montserrat"/>
                <a:cs typeface="Montserrat"/>
                <a:sym typeface="Montserrat"/>
              </a:rPr>
              <a:t>Público objetivo</a:t>
            </a:r>
          </a:p>
        </p:txBody>
      </p:sp>
      <p:sp>
        <p:nvSpPr>
          <p:cNvPr id="10" name="TextBox 10"/>
          <p:cNvSpPr txBox="1"/>
          <p:nvPr/>
        </p:nvSpPr>
        <p:spPr>
          <a:xfrm>
            <a:off x="9973679"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03</a:t>
            </a:r>
          </a:p>
        </p:txBody>
      </p:sp>
      <p:sp>
        <p:nvSpPr>
          <p:cNvPr id="11" name="TextBox 11"/>
          <p:cNvSpPr txBox="1"/>
          <p:nvPr/>
        </p:nvSpPr>
        <p:spPr>
          <a:xfrm>
            <a:off x="12716906" y="5523456"/>
            <a:ext cx="2877444" cy="342900"/>
          </a:xfrm>
          <a:prstGeom prst="rect">
            <a:avLst/>
          </a:prstGeom>
        </p:spPr>
        <p:txBody>
          <a:bodyPr lIns="0" tIns="0" rIns="0" bIns="0" rtlCol="0" anchor="t">
            <a:spAutoFit/>
          </a:bodyPr>
          <a:lstStyle/>
          <a:p>
            <a:pPr marL="0" lvl="0" indent="0" algn="ctr">
              <a:lnSpc>
                <a:spcPts val="2750"/>
              </a:lnSpc>
              <a:spcBef>
                <a:spcPct val="0"/>
              </a:spcBef>
            </a:pPr>
            <a:r>
              <a:rPr lang="en-US" sz="2292" u="none">
                <a:solidFill>
                  <a:srgbClr val="010101"/>
                </a:solidFill>
                <a:latin typeface="Montserrat"/>
                <a:ea typeface="Montserrat"/>
                <a:cs typeface="Montserrat"/>
                <a:sym typeface="Montserrat"/>
              </a:rPr>
              <a:t>Concurso</a:t>
            </a:r>
          </a:p>
        </p:txBody>
      </p:sp>
      <p:sp>
        <p:nvSpPr>
          <p:cNvPr id="12" name="TextBox 12"/>
          <p:cNvSpPr txBox="1"/>
          <p:nvPr/>
        </p:nvSpPr>
        <p:spPr>
          <a:xfrm>
            <a:off x="13314148" y="4051653"/>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04</a:t>
            </a:r>
          </a:p>
        </p:txBody>
      </p:sp>
      <p:sp>
        <p:nvSpPr>
          <p:cNvPr id="13" name="TextBox 13"/>
          <p:cNvSpPr txBox="1"/>
          <p:nvPr/>
        </p:nvSpPr>
        <p:spPr>
          <a:xfrm>
            <a:off x="2691800" y="8448012"/>
            <a:ext cx="2877444" cy="342900"/>
          </a:xfrm>
          <a:prstGeom prst="rect">
            <a:avLst/>
          </a:prstGeom>
        </p:spPr>
        <p:txBody>
          <a:bodyPr lIns="0" tIns="0" rIns="0" bIns="0" rtlCol="0" anchor="t">
            <a:spAutoFit/>
          </a:bodyPr>
          <a:lstStyle/>
          <a:p>
            <a:pPr marL="0" lvl="0" indent="0" algn="ctr">
              <a:lnSpc>
                <a:spcPts val="2750"/>
              </a:lnSpc>
              <a:spcBef>
                <a:spcPct val="0"/>
              </a:spcBef>
            </a:pPr>
            <a:r>
              <a:rPr lang="en-US" sz="2292" u="none">
                <a:solidFill>
                  <a:srgbClr val="010101"/>
                </a:solidFill>
                <a:latin typeface="Montserrat"/>
                <a:ea typeface="Montserrat"/>
                <a:cs typeface="Montserrat"/>
                <a:sym typeface="Montserrat"/>
              </a:rPr>
              <a:t>Cronología</a:t>
            </a:r>
          </a:p>
        </p:txBody>
      </p:sp>
      <p:sp>
        <p:nvSpPr>
          <p:cNvPr id="14" name="TextBox 14"/>
          <p:cNvSpPr txBox="1"/>
          <p:nvPr/>
        </p:nvSpPr>
        <p:spPr>
          <a:xfrm>
            <a:off x="3289042"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05</a:t>
            </a:r>
          </a:p>
        </p:txBody>
      </p:sp>
      <p:sp>
        <p:nvSpPr>
          <p:cNvPr id="15" name="TextBox 15"/>
          <p:cNvSpPr txBox="1"/>
          <p:nvPr/>
        </p:nvSpPr>
        <p:spPr>
          <a:xfrm>
            <a:off x="6034119" y="8448012"/>
            <a:ext cx="2877444" cy="342900"/>
          </a:xfrm>
          <a:prstGeom prst="rect">
            <a:avLst/>
          </a:prstGeom>
        </p:spPr>
        <p:txBody>
          <a:bodyPr lIns="0" tIns="0" rIns="0" bIns="0" rtlCol="0" anchor="t">
            <a:spAutoFit/>
          </a:bodyPr>
          <a:lstStyle/>
          <a:p>
            <a:pPr marL="0" lvl="0" indent="0" algn="ctr">
              <a:lnSpc>
                <a:spcPts val="2750"/>
              </a:lnSpc>
              <a:spcBef>
                <a:spcPct val="0"/>
              </a:spcBef>
            </a:pPr>
            <a:r>
              <a:rPr lang="en-US" sz="2292" u="none">
                <a:solidFill>
                  <a:srgbClr val="010101"/>
                </a:solidFill>
                <a:latin typeface="Montserrat"/>
                <a:ea typeface="Montserrat"/>
                <a:cs typeface="Montserrat"/>
                <a:sym typeface="Montserrat"/>
              </a:rPr>
              <a:t>Stakeholders</a:t>
            </a:r>
          </a:p>
        </p:txBody>
      </p:sp>
      <p:sp>
        <p:nvSpPr>
          <p:cNvPr id="16" name="TextBox 16"/>
          <p:cNvSpPr txBox="1"/>
          <p:nvPr/>
        </p:nvSpPr>
        <p:spPr>
          <a:xfrm>
            <a:off x="6631361"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06</a:t>
            </a:r>
          </a:p>
        </p:txBody>
      </p:sp>
      <p:sp>
        <p:nvSpPr>
          <p:cNvPr id="17" name="TextBox 17"/>
          <p:cNvSpPr txBox="1"/>
          <p:nvPr/>
        </p:nvSpPr>
        <p:spPr>
          <a:xfrm>
            <a:off x="9378287" y="8448012"/>
            <a:ext cx="2877444" cy="342900"/>
          </a:xfrm>
          <a:prstGeom prst="rect">
            <a:avLst/>
          </a:prstGeom>
        </p:spPr>
        <p:txBody>
          <a:bodyPr lIns="0" tIns="0" rIns="0" bIns="0" rtlCol="0" anchor="t">
            <a:spAutoFit/>
          </a:bodyPr>
          <a:lstStyle/>
          <a:p>
            <a:pPr algn="ctr">
              <a:lnSpc>
                <a:spcPts val="2750"/>
              </a:lnSpc>
            </a:pPr>
            <a:r>
              <a:rPr lang="en-US" sz="2292">
                <a:solidFill>
                  <a:srgbClr val="010101"/>
                </a:solidFill>
                <a:latin typeface="Montserrat"/>
                <a:ea typeface="Montserrat"/>
                <a:cs typeface="Montserrat"/>
                <a:sym typeface="Montserrat"/>
              </a:rPr>
              <a:t>Misión del proyecto</a:t>
            </a:r>
          </a:p>
        </p:txBody>
      </p:sp>
      <p:sp>
        <p:nvSpPr>
          <p:cNvPr id="18" name="TextBox 18"/>
          <p:cNvSpPr txBox="1"/>
          <p:nvPr/>
        </p:nvSpPr>
        <p:spPr>
          <a:xfrm>
            <a:off x="9975529"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07</a:t>
            </a:r>
          </a:p>
        </p:txBody>
      </p:sp>
      <p:sp>
        <p:nvSpPr>
          <p:cNvPr id="19" name="TextBox 19"/>
          <p:cNvSpPr txBox="1"/>
          <p:nvPr/>
        </p:nvSpPr>
        <p:spPr>
          <a:xfrm>
            <a:off x="12718756" y="8448012"/>
            <a:ext cx="2877444" cy="342900"/>
          </a:xfrm>
          <a:prstGeom prst="rect">
            <a:avLst/>
          </a:prstGeom>
        </p:spPr>
        <p:txBody>
          <a:bodyPr lIns="0" tIns="0" rIns="0" bIns="0" rtlCol="0" anchor="t">
            <a:spAutoFit/>
          </a:bodyPr>
          <a:lstStyle/>
          <a:p>
            <a:pPr algn="ctr">
              <a:lnSpc>
                <a:spcPts val="2750"/>
              </a:lnSpc>
            </a:pPr>
            <a:r>
              <a:rPr lang="en-US" sz="2292">
                <a:solidFill>
                  <a:srgbClr val="010101"/>
                </a:solidFill>
                <a:latin typeface="Montserrat"/>
                <a:ea typeface="Montserrat"/>
                <a:cs typeface="Montserrat"/>
                <a:sym typeface="Montserrat"/>
              </a:rPr>
              <a:t>Nuestro equipo</a:t>
            </a:r>
          </a:p>
        </p:txBody>
      </p:sp>
      <p:sp>
        <p:nvSpPr>
          <p:cNvPr id="20" name="TextBox 20"/>
          <p:cNvSpPr txBox="1"/>
          <p:nvPr/>
        </p:nvSpPr>
        <p:spPr>
          <a:xfrm>
            <a:off x="13315998" y="6976209"/>
            <a:ext cx="1682960" cy="1572571"/>
          </a:xfrm>
          <a:prstGeom prst="rect">
            <a:avLst/>
          </a:prstGeom>
        </p:spPr>
        <p:txBody>
          <a:bodyPr lIns="0" tIns="0" rIns="0" bIns="0" rtlCol="0" anchor="t">
            <a:spAutoFit/>
          </a:bodyPr>
          <a:lstStyle/>
          <a:p>
            <a:pPr algn="ctr">
              <a:lnSpc>
                <a:spcPts val="11359"/>
              </a:lnSpc>
            </a:pPr>
            <a:r>
              <a:rPr lang="en-US" sz="9466">
                <a:solidFill>
                  <a:srgbClr val="000000"/>
                </a:solidFill>
                <a:latin typeface="Codec Pro"/>
                <a:ea typeface="Codec Pro"/>
                <a:cs typeface="Codec Pro"/>
                <a:sym typeface="Codec Pro"/>
              </a:rPr>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txBody>
          <a:bodyPr/>
          <a:lstStyle/>
          <a:p>
            <a:endParaRPr lang="en-US"/>
          </a:p>
        </p:txBody>
      </p:sp>
      <p:grpSp>
        <p:nvGrpSpPr>
          <p:cNvPr id="3" name="Group 3"/>
          <p:cNvGrpSpPr/>
          <p:nvPr/>
        </p:nvGrpSpPr>
        <p:grpSpPr>
          <a:xfrm>
            <a:off x="-611408" y="9089282"/>
            <a:ext cx="8321306" cy="1614639"/>
            <a:chOff x="0" y="0"/>
            <a:chExt cx="2191620" cy="425255"/>
          </a:xfrm>
        </p:grpSpPr>
        <p:sp>
          <p:nvSpPr>
            <p:cNvPr id="4" name="Freeform 4"/>
            <p:cNvSpPr/>
            <p:nvPr/>
          </p:nvSpPr>
          <p:spPr>
            <a:xfrm>
              <a:off x="0" y="0"/>
              <a:ext cx="2191620" cy="425255"/>
            </a:xfrm>
            <a:custGeom>
              <a:avLst/>
              <a:gdLst/>
              <a:ahLst/>
              <a:cxnLst/>
              <a:rect l="l" t="t" r="r" b="b"/>
              <a:pathLst>
                <a:path w="2191620" h="425255">
                  <a:moveTo>
                    <a:pt x="0" y="0"/>
                  </a:moveTo>
                  <a:lnTo>
                    <a:pt x="2191620" y="0"/>
                  </a:lnTo>
                  <a:lnTo>
                    <a:pt x="2191620" y="425255"/>
                  </a:lnTo>
                  <a:lnTo>
                    <a:pt x="0" y="425255"/>
                  </a:lnTo>
                  <a:close/>
                </a:path>
              </a:pathLst>
            </a:custGeom>
            <a:solidFill>
              <a:srgbClr val="000000"/>
            </a:solidFill>
          </p:spPr>
          <p:txBody>
            <a:bodyPr/>
            <a:lstStyle/>
            <a:p>
              <a:endParaRPr lang="en-US"/>
            </a:p>
          </p:txBody>
        </p:sp>
        <p:sp>
          <p:nvSpPr>
            <p:cNvPr id="5" name="TextBox 5"/>
            <p:cNvSpPr txBox="1"/>
            <p:nvPr/>
          </p:nvSpPr>
          <p:spPr>
            <a:xfrm>
              <a:off x="0" y="-19050"/>
              <a:ext cx="2191620" cy="444305"/>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6" name="Freeform 6"/>
          <p:cNvSpPr/>
          <p:nvPr/>
        </p:nvSpPr>
        <p:spPr>
          <a:xfrm>
            <a:off x="9069167" y="2932542"/>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9551335" y="3442386"/>
            <a:ext cx="874582" cy="796665"/>
          </a:xfrm>
          <a:custGeom>
            <a:avLst/>
            <a:gdLst/>
            <a:ahLst/>
            <a:cxnLst/>
            <a:rect l="l" t="t" r="r" b="b"/>
            <a:pathLst>
              <a:path w="874582" h="796665">
                <a:moveTo>
                  <a:pt x="0" y="0"/>
                </a:moveTo>
                <a:lnTo>
                  <a:pt x="874581" y="0"/>
                </a:lnTo>
                <a:lnTo>
                  <a:pt x="874581" y="796665"/>
                </a:lnTo>
                <a:lnTo>
                  <a:pt x="0" y="796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296834" y="2932542"/>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2814953" y="3442386"/>
            <a:ext cx="802679" cy="776410"/>
          </a:xfrm>
          <a:custGeom>
            <a:avLst/>
            <a:gdLst/>
            <a:ahLst/>
            <a:cxnLst/>
            <a:rect l="l" t="t" r="r" b="b"/>
            <a:pathLst>
              <a:path w="802679" h="776410">
                <a:moveTo>
                  <a:pt x="0" y="0"/>
                </a:moveTo>
                <a:lnTo>
                  <a:pt x="802679" y="0"/>
                </a:lnTo>
                <a:lnTo>
                  <a:pt x="802679" y="776410"/>
                </a:lnTo>
                <a:lnTo>
                  <a:pt x="0" y="776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9069167" y="6157927"/>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9554942" y="6698832"/>
            <a:ext cx="825170" cy="796665"/>
          </a:xfrm>
          <a:custGeom>
            <a:avLst/>
            <a:gdLst/>
            <a:ahLst/>
            <a:cxnLst/>
            <a:rect l="l" t="t" r="r" b="b"/>
            <a:pathLst>
              <a:path w="825170" h="796665">
                <a:moveTo>
                  <a:pt x="0" y="0"/>
                </a:moveTo>
                <a:lnTo>
                  <a:pt x="825171" y="0"/>
                </a:lnTo>
                <a:lnTo>
                  <a:pt x="825171" y="796665"/>
                </a:lnTo>
                <a:lnTo>
                  <a:pt x="0" y="7966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2248309" y="6157927"/>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2734084" y="6698832"/>
            <a:ext cx="825170" cy="796665"/>
          </a:xfrm>
          <a:custGeom>
            <a:avLst/>
            <a:gdLst/>
            <a:ahLst/>
            <a:cxnLst/>
            <a:rect l="l" t="t" r="r" b="b"/>
            <a:pathLst>
              <a:path w="825170" h="796665">
                <a:moveTo>
                  <a:pt x="0" y="0"/>
                </a:moveTo>
                <a:lnTo>
                  <a:pt x="825170" y="0"/>
                </a:lnTo>
                <a:lnTo>
                  <a:pt x="825170" y="796665"/>
                </a:lnTo>
                <a:lnTo>
                  <a:pt x="0" y="7966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5910222" y="1267772"/>
            <a:ext cx="8202160" cy="979586"/>
          </a:xfrm>
          <a:prstGeom prst="rect">
            <a:avLst/>
          </a:prstGeom>
        </p:spPr>
        <p:txBody>
          <a:bodyPr lIns="0" tIns="0" rIns="0" bIns="0" rtlCol="0" anchor="t">
            <a:spAutoFit/>
          </a:bodyPr>
          <a:lstStyle/>
          <a:p>
            <a:pPr marL="0" lvl="0" indent="0" algn="l">
              <a:lnSpc>
                <a:spcPts val="7047"/>
              </a:lnSpc>
              <a:spcBef>
                <a:spcPct val="0"/>
              </a:spcBef>
            </a:pPr>
            <a:r>
              <a:rPr lang="en-US" sz="5872" b="1" u="none">
                <a:solidFill>
                  <a:srgbClr val="1A1A1A"/>
                </a:solidFill>
                <a:latin typeface="Codec Pro Bold"/>
                <a:ea typeface="Codec Pro Bold"/>
                <a:cs typeface="Codec Pro Bold"/>
                <a:sym typeface="Codec Pro Bold"/>
              </a:rPr>
              <a:t>OBJETIVOS Y METAS</a:t>
            </a:r>
          </a:p>
        </p:txBody>
      </p:sp>
      <p:sp>
        <p:nvSpPr>
          <p:cNvPr id="15" name="TextBox 15"/>
          <p:cNvSpPr txBox="1"/>
          <p:nvPr/>
        </p:nvSpPr>
        <p:spPr>
          <a:xfrm>
            <a:off x="8551531" y="4982807"/>
            <a:ext cx="2874189" cy="962025"/>
          </a:xfrm>
          <a:prstGeom prst="rect">
            <a:avLst/>
          </a:prstGeom>
        </p:spPr>
        <p:txBody>
          <a:bodyPr lIns="0" tIns="0" rIns="0" bIns="0" rtlCol="0" anchor="t">
            <a:spAutoFit/>
          </a:bodyPr>
          <a:lstStyle/>
          <a:p>
            <a:pPr algn="ctr">
              <a:lnSpc>
                <a:spcPts val="2899"/>
              </a:lnSpc>
            </a:pPr>
            <a:r>
              <a:rPr lang="en-US" sz="2415" b="1">
                <a:solidFill>
                  <a:srgbClr val="000000"/>
                </a:solidFill>
                <a:latin typeface="Montserrat Bold"/>
                <a:ea typeface="Montserrat Bold"/>
                <a:cs typeface="Montserrat Bold"/>
                <a:sym typeface="Montserrat Bold"/>
              </a:rPr>
              <a:t>Proyecto:</a:t>
            </a:r>
          </a:p>
          <a:p>
            <a:pPr marL="0" lvl="0" indent="0" algn="ctr">
              <a:lnSpc>
                <a:spcPts val="2419"/>
              </a:lnSpc>
              <a:spcBef>
                <a:spcPct val="0"/>
              </a:spcBef>
            </a:pPr>
            <a:r>
              <a:rPr lang="en-US" sz="2015">
                <a:solidFill>
                  <a:srgbClr val="000000"/>
                </a:solidFill>
                <a:latin typeface="Montserrat"/>
                <a:ea typeface="Montserrat"/>
                <a:cs typeface="Montserrat"/>
                <a:sym typeface="Montserrat"/>
              </a:rPr>
              <a:t>Sistema web de gestión de inventario</a:t>
            </a:r>
          </a:p>
        </p:txBody>
      </p:sp>
      <p:sp>
        <p:nvSpPr>
          <p:cNvPr id="16" name="TextBox 16"/>
          <p:cNvSpPr txBox="1"/>
          <p:nvPr/>
        </p:nvSpPr>
        <p:spPr>
          <a:xfrm>
            <a:off x="11612350" y="5070724"/>
            <a:ext cx="3110833" cy="609534"/>
          </a:xfrm>
          <a:prstGeom prst="rect">
            <a:avLst/>
          </a:prstGeom>
        </p:spPr>
        <p:txBody>
          <a:bodyPr lIns="0" tIns="0" rIns="0" bIns="0" rtlCol="0" anchor="t">
            <a:spAutoFit/>
          </a:bodyPr>
          <a:lstStyle/>
          <a:p>
            <a:pPr marL="0" lvl="0" indent="0" algn="ctr">
              <a:lnSpc>
                <a:spcPts val="2419"/>
              </a:lnSpc>
              <a:spcBef>
                <a:spcPct val="0"/>
              </a:spcBef>
            </a:pPr>
            <a:r>
              <a:rPr lang="en-US" sz="2015" b="1">
                <a:solidFill>
                  <a:srgbClr val="000000"/>
                </a:solidFill>
                <a:latin typeface="Montserrat Bold"/>
                <a:ea typeface="Montserrat Bold"/>
                <a:cs typeface="Montserrat Bold"/>
                <a:sym typeface="Montserrat Bold"/>
              </a:rPr>
              <a:t>Lenguaje y framework</a:t>
            </a:r>
            <a:r>
              <a:rPr lang="en-US" sz="2015">
                <a:solidFill>
                  <a:srgbClr val="000000"/>
                </a:solidFill>
                <a:latin typeface="Montserrat"/>
                <a:ea typeface="Montserrat"/>
                <a:cs typeface="Montserrat"/>
                <a:sym typeface="Montserrat"/>
              </a:rPr>
              <a:t>: Python + Django.</a:t>
            </a:r>
          </a:p>
        </p:txBody>
      </p:sp>
      <p:sp>
        <p:nvSpPr>
          <p:cNvPr id="17" name="TextBox 17"/>
          <p:cNvSpPr txBox="1"/>
          <p:nvPr/>
        </p:nvSpPr>
        <p:spPr>
          <a:xfrm>
            <a:off x="8551531" y="8174981"/>
            <a:ext cx="2874189" cy="914301"/>
          </a:xfrm>
          <a:prstGeom prst="rect">
            <a:avLst/>
          </a:prstGeom>
        </p:spPr>
        <p:txBody>
          <a:bodyPr lIns="0" tIns="0" rIns="0" bIns="0" rtlCol="0" anchor="t">
            <a:spAutoFit/>
          </a:bodyPr>
          <a:lstStyle/>
          <a:p>
            <a:pPr marL="0" lvl="0" indent="0" algn="ctr">
              <a:lnSpc>
                <a:spcPts val="2419"/>
              </a:lnSpc>
              <a:spcBef>
                <a:spcPct val="0"/>
              </a:spcBef>
            </a:pPr>
            <a:r>
              <a:rPr lang="en-US" sz="2015" b="1">
                <a:solidFill>
                  <a:srgbClr val="000000"/>
                </a:solidFill>
                <a:latin typeface="Montserrat Bold"/>
                <a:ea typeface="Montserrat Bold"/>
                <a:cs typeface="Montserrat Bold"/>
                <a:sym typeface="Montserrat Bold"/>
              </a:rPr>
              <a:t>Objetivo: </a:t>
            </a:r>
            <a:r>
              <a:rPr lang="en-US" sz="2015">
                <a:solidFill>
                  <a:srgbClr val="000000"/>
                </a:solidFill>
                <a:latin typeface="Montserrat"/>
                <a:ea typeface="Montserrat"/>
                <a:cs typeface="Montserrat"/>
                <a:sym typeface="Montserrat"/>
              </a:rPr>
              <a:t>automatizar stock, ventas y compras</a:t>
            </a:r>
          </a:p>
        </p:txBody>
      </p:sp>
      <p:sp>
        <p:nvSpPr>
          <p:cNvPr id="18" name="TextBox 18"/>
          <p:cNvSpPr txBox="1"/>
          <p:nvPr/>
        </p:nvSpPr>
        <p:spPr>
          <a:xfrm>
            <a:off x="11730673" y="8174981"/>
            <a:ext cx="2874189" cy="914301"/>
          </a:xfrm>
          <a:prstGeom prst="rect">
            <a:avLst/>
          </a:prstGeom>
        </p:spPr>
        <p:txBody>
          <a:bodyPr lIns="0" tIns="0" rIns="0" bIns="0" rtlCol="0" anchor="t">
            <a:spAutoFit/>
          </a:bodyPr>
          <a:lstStyle/>
          <a:p>
            <a:pPr marL="0" lvl="0" indent="0" algn="ctr">
              <a:lnSpc>
                <a:spcPts val="2419"/>
              </a:lnSpc>
              <a:spcBef>
                <a:spcPct val="0"/>
              </a:spcBef>
            </a:pPr>
            <a:r>
              <a:rPr lang="en-US" sz="2015" b="1">
                <a:solidFill>
                  <a:srgbClr val="000000"/>
                </a:solidFill>
                <a:latin typeface="Montserrat Bold"/>
                <a:ea typeface="Montserrat Bold"/>
                <a:cs typeface="Montserrat Bold"/>
                <a:sym typeface="Montserrat Bold"/>
              </a:rPr>
              <a:t>Aporte: </a:t>
            </a:r>
            <a:r>
              <a:rPr lang="en-US" sz="2015">
                <a:solidFill>
                  <a:srgbClr val="000000"/>
                </a:solidFill>
                <a:latin typeface="Montserrat"/>
                <a:ea typeface="Montserrat"/>
                <a:cs typeface="Montserrat"/>
                <a:sym typeface="Montserrat"/>
              </a:rPr>
              <a:t>eficiencia, reducción de errores y reportes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430853" y="457040"/>
            <a:ext cx="6687266" cy="9369199"/>
          </a:xfrm>
          <a:custGeom>
            <a:avLst/>
            <a:gdLst/>
            <a:ahLst/>
            <a:cxnLst/>
            <a:rect l="l" t="t" r="r" b="b"/>
            <a:pathLst>
              <a:path w="6687266" h="9369199">
                <a:moveTo>
                  <a:pt x="0" y="0"/>
                </a:moveTo>
                <a:lnTo>
                  <a:pt x="6687266" y="0"/>
                </a:lnTo>
                <a:lnTo>
                  <a:pt x="6687266" y="9369199"/>
                </a:lnTo>
                <a:lnTo>
                  <a:pt x="0" y="9369199"/>
                </a:lnTo>
                <a:lnTo>
                  <a:pt x="0" y="0"/>
                </a:lnTo>
                <a:close/>
              </a:path>
            </a:pathLst>
          </a:custGeom>
          <a:blipFill>
            <a:blip r:embed="rId2"/>
            <a:stretch>
              <a:fillRect l="-43403" r="-43403"/>
            </a:stretch>
          </a:blipFill>
        </p:spPr>
        <p:txBody>
          <a:bodyPr/>
          <a:lstStyle/>
          <a:p>
            <a:endParaRPr lang="en-US"/>
          </a:p>
        </p:txBody>
      </p:sp>
      <p:grpSp>
        <p:nvGrpSpPr>
          <p:cNvPr id="3" name="Group 3"/>
          <p:cNvGrpSpPr/>
          <p:nvPr/>
        </p:nvGrpSpPr>
        <p:grpSpPr>
          <a:xfrm>
            <a:off x="6184668" y="3443582"/>
            <a:ext cx="7001703" cy="1725359"/>
            <a:chOff x="0" y="0"/>
            <a:chExt cx="1844070" cy="454415"/>
          </a:xfrm>
        </p:grpSpPr>
        <p:sp>
          <p:nvSpPr>
            <p:cNvPr id="4" name="Freeform 4"/>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txBody>
            <a:bodyPr/>
            <a:lstStyle/>
            <a:p>
              <a:endParaRPr lang="en-US"/>
            </a:p>
          </p:txBody>
        </p:sp>
        <p:sp>
          <p:nvSpPr>
            <p:cNvPr id="5" name="TextBox 5"/>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7465033" y="1396704"/>
            <a:ext cx="6041505" cy="2047809"/>
          </a:xfrm>
          <a:prstGeom prst="rect">
            <a:avLst/>
          </a:prstGeom>
        </p:spPr>
        <p:txBody>
          <a:bodyPr lIns="0" tIns="0" rIns="0" bIns="0" rtlCol="0" anchor="t">
            <a:spAutoFit/>
          </a:bodyPr>
          <a:lstStyle/>
          <a:p>
            <a:pPr marL="0" lvl="0" indent="0" algn="l">
              <a:lnSpc>
                <a:spcPts val="7669"/>
              </a:lnSpc>
              <a:spcBef>
                <a:spcPct val="0"/>
              </a:spcBef>
            </a:pPr>
            <a:r>
              <a:rPr lang="en-US" sz="6391" b="1" u="none">
                <a:solidFill>
                  <a:srgbClr val="1A1A1A"/>
                </a:solidFill>
                <a:latin typeface="Codec Pro Bold"/>
                <a:ea typeface="Codec Pro Bold"/>
                <a:cs typeface="Codec Pro Bold"/>
                <a:sym typeface="Codec Pro Bold"/>
              </a:rPr>
              <a:t>RELEVANCIA DEL PROYECTO</a:t>
            </a:r>
          </a:p>
        </p:txBody>
      </p:sp>
      <p:sp>
        <p:nvSpPr>
          <p:cNvPr id="7" name="Freeform 7"/>
          <p:cNvSpPr/>
          <p:nvPr/>
        </p:nvSpPr>
        <p:spPr>
          <a:xfrm>
            <a:off x="6446571" y="3732671"/>
            <a:ext cx="1180822" cy="1140030"/>
          </a:xfrm>
          <a:custGeom>
            <a:avLst/>
            <a:gdLst/>
            <a:ahLst/>
            <a:cxnLst/>
            <a:rect l="l" t="t" r="r" b="b"/>
            <a:pathLst>
              <a:path w="1180822" h="1140030">
                <a:moveTo>
                  <a:pt x="0" y="0"/>
                </a:moveTo>
                <a:lnTo>
                  <a:pt x="1180823" y="0"/>
                </a:lnTo>
                <a:lnTo>
                  <a:pt x="1180823" y="1140031"/>
                </a:lnTo>
                <a:lnTo>
                  <a:pt x="0" y="1140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6184668" y="5141640"/>
            <a:ext cx="7001703"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txBody>
          <a:bodyPr/>
          <a:lstStyle/>
          <a:p>
            <a:endParaRPr lang="en-US"/>
          </a:p>
        </p:txBody>
      </p:sp>
      <p:sp>
        <p:nvSpPr>
          <p:cNvPr id="9" name="TextBox 9"/>
          <p:cNvSpPr txBox="1"/>
          <p:nvPr/>
        </p:nvSpPr>
        <p:spPr>
          <a:xfrm>
            <a:off x="7816471" y="3975719"/>
            <a:ext cx="5169638" cy="612089"/>
          </a:xfrm>
          <a:prstGeom prst="rect">
            <a:avLst/>
          </a:prstGeom>
        </p:spPr>
        <p:txBody>
          <a:bodyPr lIns="0" tIns="0" rIns="0" bIns="0" rtlCol="0" anchor="t">
            <a:spAutoFit/>
          </a:bodyPr>
          <a:lstStyle/>
          <a:p>
            <a:pPr marL="384222" lvl="1" indent="-192111" algn="l">
              <a:lnSpc>
                <a:spcPts val="2491"/>
              </a:lnSpc>
              <a:buFont typeface="Arial"/>
              <a:buChar char="•"/>
            </a:pPr>
            <a:r>
              <a:rPr lang="en-US" sz="1779" b="1">
                <a:solidFill>
                  <a:srgbClr val="FFFFFF"/>
                </a:solidFill>
                <a:latin typeface="Montserrat Bold"/>
                <a:ea typeface="Montserrat Bold"/>
                <a:cs typeface="Montserrat Bold"/>
                <a:sym typeface="Montserrat Bold"/>
              </a:rPr>
              <a:t>Gestión manual de inventario</a:t>
            </a:r>
          </a:p>
          <a:p>
            <a:pPr marL="384222" lvl="1" indent="-192111" algn="l">
              <a:lnSpc>
                <a:spcPts val="2491"/>
              </a:lnSpc>
              <a:buFont typeface="Arial"/>
              <a:buChar char="•"/>
            </a:pPr>
            <a:r>
              <a:rPr lang="en-US" sz="1779" b="1">
                <a:solidFill>
                  <a:srgbClr val="FFFFFF"/>
                </a:solidFill>
                <a:latin typeface="Montserrat Bold"/>
                <a:ea typeface="Montserrat Bold"/>
                <a:cs typeface="Montserrat Bold"/>
                <a:sym typeface="Montserrat Bold"/>
              </a:rPr>
              <a:t>Pequeñas tiendas de mascotas en Chile</a:t>
            </a:r>
          </a:p>
        </p:txBody>
      </p:sp>
      <p:grpSp>
        <p:nvGrpSpPr>
          <p:cNvPr id="10" name="Group 10"/>
          <p:cNvGrpSpPr/>
          <p:nvPr/>
        </p:nvGrpSpPr>
        <p:grpSpPr>
          <a:xfrm>
            <a:off x="6184668" y="5833058"/>
            <a:ext cx="7001703" cy="1725359"/>
            <a:chOff x="0" y="0"/>
            <a:chExt cx="1844070" cy="454415"/>
          </a:xfrm>
        </p:grpSpPr>
        <p:sp>
          <p:nvSpPr>
            <p:cNvPr id="11" name="Freeform 11"/>
            <p:cNvSpPr/>
            <p:nvPr/>
          </p:nvSpPr>
          <p:spPr>
            <a:xfrm>
              <a:off x="0" y="0"/>
              <a:ext cx="1844070" cy="454415"/>
            </a:xfrm>
            <a:custGeom>
              <a:avLst/>
              <a:gdLst/>
              <a:ahLst/>
              <a:cxnLst/>
              <a:rect l="l" t="t" r="r" b="b"/>
              <a:pathLst>
                <a:path w="1844070" h="454415">
                  <a:moveTo>
                    <a:pt x="0" y="0"/>
                  </a:moveTo>
                  <a:lnTo>
                    <a:pt x="1844070" y="0"/>
                  </a:lnTo>
                  <a:lnTo>
                    <a:pt x="1844070" y="454415"/>
                  </a:lnTo>
                  <a:lnTo>
                    <a:pt x="0" y="454415"/>
                  </a:lnTo>
                  <a:close/>
                </a:path>
              </a:pathLst>
            </a:custGeom>
            <a:solidFill>
              <a:srgbClr val="1A1A1A"/>
            </a:solidFill>
          </p:spPr>
          <p:txBody>
            <a:bodyPr/>
            <a:lstStyle/>
            <a:p>
              <a:endParaRPr lang="en-US"/>
            </a:p>
          </p:txBody>
        </p:sp>
        <p:sp>
          <p:nvSpPr>
            <p:cNvPr id="12" name="TextBox 12"/>
            <p:cNvSpPr txBox="1"/>
            <p:nvPr/>
          </p:nvSpPr>
          <p:spPr>
            <a:xfrm>
              <a:off x="0" y="-19050"/>
              <a:ext cx="1844070" cy="473465"/>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6184668" y="7531116"/>
            <a:ext cx="7001703" cy="691418"/>
          </a:xfrm>
          <a:custGeom>
            <a:avLst/>
            <a:gdLst/>
            <a:ahLst/>
            <a:cxnLst/>
            <a:rect l="l" t="t" r="r" b="b"/>
            <a:pathLst>
              <a:path w="7001703" h="691418">
                <a:moveTo>
                  <a:pt x="0" y="0"/>
                </a:moveTo>
                <a:lnTo>
                  <a:pt x="7001703" y="0"/>
                </a:lnTo>
                <a:lnTo>
                  <a:pt x="7001703" y="691418"/>
                </a:lnTo>
                <a:lnTo>
                  <a:pt x="0" y="691418"/>
                </a:lnTo>
                <a:lnTo>
                  <a:pt x="0" y="0"/>
                </a:lnTo>
                <a:close/>
              </a:path>
            </a:pathLst>
          </a:custGeom>
          <a:blipFill>
            <a:blip r:embed="rId5"/>
            <a:stretch>
              <a:fillRect t="-100000"/>
            </a:stretch>
          </a:blipFill>
        </p:spPr>
        <p:txBody>
          <a:bodyPr/>
          <a:lstStyle/>
          <a:p>
            <a:endParaRPr lang="en-US"/>
          </a:p>
        </p:txBody>
      </p:sp>
      <p:sp>
        <p:nvSpPr>
          <p:cNvPr id="14" name="TextBox 14"/>
          <p:cNvSpPr txBox="1"/>
          <p:nvPr/>
        </p:nvSpPr>
        <p:spPr>
          <a:xfrm>
            <a:off x="7816471" y="5877904"/>
            <a:ext cx="4919073" cy="1554997"/>
          </a:xfrm>
          <a:prstGeom prst="rect">
            <a:avLst/>
          </a:prstGeom>
        </p:spPr>
        <p:txBody>
          <a:bodyPr lIns="0" tIns="0" rIns="0" bIns="0" rtlCol="0" anchor="t">
            <a:spAutoFit/>
          </a:bodyPr>
          <a:lstStyle/>
          <a:p>
            <a:pPr marL="384222" lvl="1" indent="-192111" algn="l">
              <a:lnSpc>
                <a:spcPts val="2491"/>
              </a:lnSpc>
              <a:buFont typeface="Arial"/>
              <a:buChar char="•"/>
            </a:pPr>
            <a:r>
              <a:rPr lang="en-US" sz="1779" b="1">
                <a:solidFill>
                  <a:srgbClr val="FFFFFF"/>
                </a:solidFill>
                <a:latin typeface="Montserrat Bold"/>
                <a:ea typeface="Montserrat Bold"/>
                <a:cs typeface="Montserrat Bold"/>
                <a:sym typeface="Montserrat Bold"/>
              </a:rPr>
              <a:t>Administradores y empleados tendrán mejor control y toma de decisiones</a:t>
            </a:r>
          </a:p>
          <a:p>
            <a:pPr marL="384222" lvl="1" indent="-192111" algn="l">
              <a:lnSpc>
                <a:spcPts val="2491"/>
              </a:lnSpc>
              <a:buFont typeface="Arial"/>
              <a:buChar char="•"/>
            </a:pPr>
            <a:r>
              <a:rPr lang="en-US" sz="1779" b="1">
                <a:solidFill>
                  <a:srgbClr val="FFFFFF"/>
                </a:solidFill>
                <a:latin typeface="Montserrat Bold"/>
                <a:ea typeface="Montserrat Bold"/>
                <a:cs typeface="Montserrat Bold"/>
                <a:sym typeface="Montserrat Bold"/>
              </a:rPr>
              <a:t>Aporta una solución realista en el ámbito laboral de la informática</a:t>
            </a:r>
          </a:p>
        </p:txBody>
      </p:sp>
      <p:sp>
        <p:nvSpPr>
          <p:cNvPr id="15" name="Freeform 15"/>
          <p:cNvSpPr/>
          <p:nvPr/>
        </p:nvSpPr>
        <p:spPr>
          <a:xfrm>
            <a:off x="6446571" y="6099758"/>
            <a:ext cx="1180822" cy="1140030"/>
          </a:xfrm>
          <a:custGeom>
            <a:avLst/>
            <a:gdLst/>
            <a:ahLst/>
            <a:cxnLst/>
            <a:rect l="l" t="t" r="r" b="b"/>
            <a:pathLst>
              <a:path w="1180822" h="1140030">
                <a:moveTo>
                  <a:pt x="0" y="0"/>
                </a:moveTo>
                <a:lnTo>
                  <a:pt x="1180823" y="0"/>
                </a:lnTo>
                <a:lnTo>
                  <a:pt x="1180823" y="1140030"/>
                </a:lnTo>
                <a:lnTo>
                  <a:pt x="0" y="1140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a:off x="14367097" y="9646093"/>
            <a:ext cx="5218962" cy="1057828"/>
            <a:chOff x="0" y="0"/>
            <a:chExt cx="1374541" cy="278605"/>
          </a:xfrm>
        </p:grpSpPr>
        <p:sp>
          <p:nvSpPr>
            <p:cNvPr id="17" name="Freeform 17"/>
            <p:cNvSpPr/>
            <p:nvPr/>
          </p:nvSpPr>
          <p:spPr>
            <a:xfrm>
              <a:off x="0" y="0"/>
              <a:ext cx="1374541" cy="278605"/>
            </a:xfrm>
            <a:custGeom>
              <a:avLst/>
              <a:gdLst/>
              <a:ahLst/>
              <a:cxnLst/>
              <a:rect l="l" t="t" r="r" b="b"/>
              <a:pathLst>
                <a:path w="1374541" h="278605">
                  <a:moveTo>
                    <a:pt x="0" y="0"/>
                  </a:moveTo>
                  <a:lnTo>
                    <a:pt x="1374541" y="0"/>
                  </a:lnTo>
                  <a:lnTo>
                    <a:pt x="1374541" y="278605"/>
                  </a:lnTo>
                  <a:lnTo>
                    <a:pt x="0" y="278605"/>
                  </a:lnTo>
                  <a:close/>
                </a:path>
              </a:pathLst>
            </a:custGeom>
            <a:solidFill>
              <a:srgbClr val="000000"/>
            </a:solidFill>
          </p:spPr>
          <p:txBody>
            <a:bodyPr/>
            <a:lstStyle/>
            <a:p>
              <a:endParaRPr lang="en-US"/>
            </a:p>
          </p:txBody>
        </p:sp>
        <p:sp>
          <p:nvSpPr>
            <p:cNvPr id="18" name="TextBox 18"/>
            <p:cNvSpPr txBox="1"/>
            <p:nvPr/>
          </p:nvSpPr>
          <p:spPr>
            <a:xfrm>
              <a:off x="0" y="-19050"/>
              <a:ext cx="1374541" cy="297655"/>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grpSp>
        <p:nvGrpSpPr>
          <p:cNvPr id="19" name="Group 19"/>
          <p:cNvGrpSpPr/>
          <p:nvPr/>
        </p:nvGrpSpPr>
        <p:grpSpPr>
          <a:xfrm>
            <a:off x="14367097" y="-528914"/>
            <a:ext cx="5635341" cy="1831792"/>
            <a:chOff x="0" y="0"/>
            <a:chExt cx="1484205" cy="482447"/>
          </a:xfrm>
        </p:grpSpPr>
        <p:sp>
          <p:nvSpPr>
            <p:cNvPr id="20" name="Freeform 20"/>
            <p:cNvSpPr/>
            <p:nvPr/>
          </p:nvSpPr>
          <p:spPr>
            <a:xfrm>
              <a:off x="0" y="0"/>
              <a:ext cx="1484205" cy="482447"/>
            </a:xfrm>
            <a:custGeom>
              <a:avLst/>
              <a:gdLst/>
              <a:ahLst/>
              <a:cxnLst/>
              <a:rect l="l" t="t" r="r" b="b"/>
              <a:pathLst>
                <a:path w="1484205" h="482447">
                  <a:moveTo>
                    <a:pt x="0" y="0"/>
                  </a:moveTo>
                  <a:lnTo>
                    <a:pt x="1484205" y="0"/>
                  </a:lnTo>
                  <a:lnTo>
                    <a:pt x="1484205" y="482447"/>
                  </a:lnTo>
                  <a:lnTo>
                    <a:pt x="0" y="482447"/>
                  </a:lnTo>
                  <a:close/>
                </a:path>
              </a:pathLst>
            </a:custGeom>
            <a:solidFill>
              <a:srgbClr val="1A1A1A"/>
            </a:solidFill>
          </p:spPr>
          <p:txBody>
            <a:bodyPr/>
            <a:lstStyle/>
            <a:p>
              <a:endParaRPr lang="en-US"/>
            </a:p>
          </p:txBody>
        </p:sp>
        <p:sp>
          <p:nvSpPr>
            <p:cNvPr id="21" name="TextBox 21"/>
            <p:cNvSpPr txBox="1"/>
            <p:nvPr/>
          </p:nvSpPr>
          <p:spPr>
            <a:xfrm>
              <a:off x="0" y="-19050"/>
              <a:ext cx="1484205"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22" name="Freeform 22"/>
          <p:cNvSpPr/>
          <p:nvPr/>
        </p:nvSpPr>
        <p:spPr>
          <a:xfrm>
            <a:off x="14896197" y="231664"/>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txBody>
            <a:bodyPr/>
            <a:lstStyle/>
            <a:p>
              <a:endParaRPr lang="en-US"/>
            </a:p>
          </p:txBody>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5" name="Freeform 5"/>
          <p:cNvSpPr/>
          <p:nvPr/>
        </p:nvSpPr>
        <p:spPr>
          <a:xfrm>
            <a:off x="1334272" y="4055700"/>
            <a:ext cx="1578058" cy="1394609"/>
          </a:xfrm>
          <a:custGeom>
            <a:avLst/>
            <a:gdLst/>
            <a:ahLst/>
            <a:cxnLst/>
            <a:rect l="l" t="t" r="r" b="b"/>
            <a:pathLst>
              <a:path w="1578058" h="1394609">
                <a:moveTo>
                  <a:pt x="0" y="0"/>
                </a:moveTo>
                <a:lnTo>
                  <a:pt x="1578058" y="0"/>
                </a:lnTo>
                <a:lnTo>
                  <a:pt x="1578058" y="1394608"/>
                </a:lnTo>
                <a:lnTo>
                  <a:pt x="0" y="139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10809" y="6247937"/>
            <a:ext cx="1485043" cy="1485043"/>
          </a:xfrm>
          <a:custGeom>
            <a:avLst/>
            <a:gdLst/>
            <a:ahLst/>
            <a:cxnLst/>
            <a:rect l="l" t="t" r="r" b="b"/>
            <a:pathLst>
              <a:path w="1485043" h="1485043">
                <a:moveTo>
                  <a:pt x="0" y="0"/>
                </a:moveTo>
                <a:lnTo>
                  <a:pt x="1485043" y="0"/>
                </a:lnTo>
                <a:lnTo>
                  <a:pt x="1485043" y="1485043"/>
                </a:lnTo>
                <a:lnTo>
                  <a:pt x="0" y="1485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18752" y="1805042"/>
            <a:ext cx="1777100" cy="1450558"/>
          </a:xfrm>
          <a:custGeom>
            <a:avLst/>
            <a:gdLst/>
            <a:ahLst/>
            <a:cxnLst/>
            <a:rect l="l" t="t" r="r" b="b"/>
            <a:pathLst>
              <a:path w="1777100" h="1450558">
                <a:moveTo>
                  <a:pt x="0" y="0"/>
                </a:moveTo>
                <a:lnTo>
                  <a:pt x="1777100" y="0"/>
                </a:lnTo>
                <a:lnTo>
                  <a:pt x="1777100" y="1450558"/>
                </a:lnTo>
                <a:lnTo>
                  <a:pt x="0" y="14505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2420600" y="339290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2575740" y="3582635"/>
            <a:ext cx="3804520" cy="3735347"/>
          </a:xfrm>
          <a:custGeom>
            <a:avLst/>
            <a:gdLst/>
            <a:ahLst/>
            <a:cxnLst/>
            <a:rect l="l" t="t" r="r" b="b"/>
            <a:pathLst>
              <a:path w="3804520" h="3735347">
                <a:moveTo>
                  <a:pt x="0" y="0"/>
                </a:moveTo>
                <a:lnTo>
                  <a:pt x="3804520" y="0"/>
                </a:lnTo>
                <a:lnTo>
                  <a:pt x="3804520" y="3735347"/>
                </a:lnTo>
                <a:lnTo>
                  <a:pt x="0" y="3735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1250079" y="218386"/>
            <a:ext cx="6532042" cy="2209800"/>
          </a:xfrm>
          <a:prstGeom prst="rect">
            <a:avLst/>
          </a:prstGeom>
        </p:spPr>
        <p:txBody>
          <a:bodyPr lIns="0" tIns="0" rIns="0" bIns="0" rtlCol="0" anchor="t">
            <a:spAutoFit/>
          </a:bodyPr>
          <a:lstStyle/>
          <a:p>
            <a:pPr marL="0" lvl="0" indent="0" algn="l">
              <a:lnSpc>
                <a:spcPts val="8309"/>
              </a:lnSpc>
              <a:spcBef>
                <a:spcPct val="0"/>
              </a:spcBef>
            </a:pPr>
            <a:r>
              <a:rPr lang="en-US" sz="6924" b="1">
                <a:solidFill>
                  <a:srgbClr val="FFFFFF"/>
                </a:solidFill>
                <a:latin typeface="Codec Pro Bold"/>
                <a:ea typeface="Codec Pro Bold"/>
                <a:cs typeface="Codec Pro Bold"/>
                <a:sym typeface="Codec Pro Bold"/>
              </a:rPr>
              <a:t>DESCRIPCIÓN DEL PROYECTO</a:t>
            </a:r>
          </a:p>
        </p:txBody>
      </p:sp>
      <p:sp>
        <p:nvSpPr>
          <p:cNvPr id="11" name="TextBox 11"/>
          <p:cNvSpPr txBox="1"/>
          <p:nvPr/>
        </p:nvSpPr>
        <p:spPr>
          <a:xfrm>
            <a:off x="3325762" y="2309418"/>
            <a:ext cx="6078624" cy="372833"/>
          </a:xfrm>
          <a:prstGeom prst="rect">
            <a:avLst/>
          </a:prstGeom>
        </p:spPr>
        <p:txBody>
          <a:bodyPr lIns="0" tIns="0" rIns="0" bIns="0" rtlCol="0" anchor="t">
            <a:spAutoFit/>
          </a:bodyPr>
          <a:lstStyle/>
          <a:p>
            <a:pPr algn="l">
              <a:lnSpc>
                <a:spcPts val="3078"/>
              </a:lnSpc>
            </a:pPr>
            <a:r>
              <a:rPr lang="en-US" sz="2199" b="1">
                <a:solidFill>
                  <a:srgbClr val="100F0D"/>
                </a:solidFill>
                <a:latin typeface="Montserrat Bold"/>
                <a:ea typeface="Montserrat Bold"/>
                <a:cs typeface="Montserrat Bold"/>
                <a:sym typeface="Montserrat Bold"/>
              </a:rPr>
              <a:t>Aplicación web de inventario</a:t>
            </a:r>
          </a:p>
        </p:txBody>
      </p:sp>
      <p:sp>
        <p:nvSpPr>
          <p:cNvPr id="12" name="TextBox 12"/>
          <p:cNvSpPr txBox="1"/>
          <p:nvPr/>
        </p:nvSpPr>
        <p:spPr>
          <a:xfrm>
            <a:off x="3325762" y="3961651"/>
            <a:ext cx="6078624" cy="1544607"/>
          </a:xfrm>
          <a:prstGeom prst="rect">
            <a:avLst/>
          </a:prstGeom>
        </p:spPr>
        <p:txBody>
          <a:bodyPr lIns="0" tIns="0" rIns="0" bIns="0" rtlCol="0" anchor="t">
            <a:spAutoFit/>
          </a:bodyPr>
          <a:lstStyle/>
          <a:p>
            <a:pPr algn="l">
              <a:lnSpc>
                <a:spcPts val="3078"/>
              </a:lnSpc>
            </a:pPr>
            <a:r>
              <a:rPr lang="en-US" sz="2199" b="1">
                <a:solidFill>
                  <a:srgbClr val="100F0D"/>
                </a:solidFill>
                <a:latin typeface="Montserrat Bold"/>
                <a:ea typeface="Montserrat Bold"/>
                <a:cs typeface="Montserrat Bold"/>
                <a:sym typeface="Montserrat Bold"/>
              </a:rPr>
              <a:t>Funcionalidades</a:t>
            </a:r>
            <a:r>
              <a:rPr lang="en-US" sz="2199">
                <a:solidFill>
                  <a:srgbClr val="100F0D"/>
                </a:solidFill>
                <a:latin typeface="Montserrat"/>
                <a:ea typeface="Montserrat"/>
                <a:cs typeface="Montserrat"/>
                <a:sym typeface="Montserrat"/>
              </a:rPr>
              <a:t>:</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Registro de productos.</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Actualización automática de stock.</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Reportes básicos de ventas y stock.</a:t>
            </a:r>
          </a:p>
        </p:txBody>
      </p:sp>
      <p:sp>
        <p:nvSpPr>
          <p:cNvPr id="13" name="TextBox 13"/>
          <p:cNvSpPr txBox="1"/>
          <p:nvPr/>
        </p:nvSpPr>
        <p:spPr>
          <a:xfrm>
            <a:off x="3325762" y="6209837"/>
            <a:ext cx="6078624" cy="1544607"/>
          </a:xfrm>
          <a:prstGeom prst="rect">
            <a:avLst/>
          </a:prstGeom>
        </p:spPr>
        <p:txBody>
          <a:bodyPr lIns="0" tIns="0" rIns="0" bIns="0" rtlCol="0" anchor="t">
            <a:spAutoFit/>
          </a:bodyPr>
          <a:lstStyle/>
          <a:p>
            <a:pPr algn="l">
              <a:lnSpc>
                <a:spcPts val="3078"/>
              </a:lnSpc>
            </a:pPr>
            <a:r>
              <a:rPr lang="en-US" sz="2199" b="1">
                <a:solidFill>
                  <a:srgbClr val="100F0D"/>
                </a:solidFill>
                <a:latin typeface="Montserrat Bold"/>
                <a:ea typeface="Montserrat Bold"/>
                <a:cs typeface="Montserrat Bold"/>
                <a:sym typeface="Montserrat Bold"/>
              </a:rPr>
              <a:t>Implementación</a:t>
            </a:r>
            <a:r>
              <a:rPr lang="en-US" sz="2199">
                <a:solidFill>
                  <a:srgbClr val="100F0D"/>
                </a:solidFill>
                <a:latin typeface="Montserrat"/>
                <a:ea typeface="Montserrat"/>
                <a:cs typeface="Montserrat"/>
                <a:sym typeface="Montserrat"/>
              </a:rPr>
              <a:t>:</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Python</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Django</a:t>
            </a:r>
          </a:p>
          <a:p>
            <a:pPr marL="474793" lvl="1" indent="-237397" algn="l">
              <a:lnSpc>
                <a:spcPts val="3078"/>
              </a:lnSpc>
              <a:buFont typeface="Arial"/>
              <a:buChar char="•"/>
            </a:pPr>
            <a:r>
              <a:rPr lang="en-US" sz="2199">
                <a:solidFill>
                  <a:srgbClr val="100F0D"/>
                </a:solidFill>
                <a:latin typeface="Montserrat"/>
                <a:ea typeface="Montserrat"/>
                <a:cs typeface="Montserrat"/>
                <a:sym typeface="Montserrat"/>
              </a:rPr>
              <a:t>SQLite</a:t>
            </a:r>
          </a:p>
        </p:txBody>
      </p:sp>
      <p:grpSp>
        <p:nvGrpSpPr>
          <p:cNvPr id="14" name="Group 14"/>
          <p:cNvGrpSpPr/>
          <p:nvPr/>
        </p:nvGrpSpPr>
        <p:grpSpPr>
          <a:xfrm>
            <a:off x="-2283016" y="-583209"/>
            <a:ext cx="6859675" cy="1831792"/>
            <a:chOff x="0" y="0"/>
            <a:chExt cx="1806663" cy="482447"/>
          </a:xfrm>
        </p:grpSpPr>
        <p:sp>
          <p:nvSpPr>
            <p:cNvPr id="15" name="Freeform 15"/>
            <p:cNvSpPr/>
            <p:nvPr/>
          </p:nvSpPr>
          <p:spPr>
            <a:xfrm>
              <a:off x="0" y="0"/>
              <a:ext cx="1806663" cy="482447"/>
            </a:xfrm>
            <a:custGeom>
              <a:avLst/>
              <a:gdLst/>
              <a:ahLst/>
              <a:cxnLst/>
              <a:rect l="l" t="t" r="r" b="b"/>
              <a:pathLst>
                <a:path w="1806663" h="482447">
                  <a:moveTo>
                    <a:pt x="0" y="0"/>
                  </a:moveTo>
                  <a:lnTo>
                    <a:pt x="1806663" y="0"/>
                  </a:lnTo>
                  <a:lnTo>
                    <a:pt x="1806663" y="482447"/>
                  </a:lnTo>
                  <a:lnTo>
                    <a:pt x="0" y="482447"/>
                  </a:lnTo>
                  <a:close/>
                </a:path>
              </a:pathLst>
            </a:custGeom>
            <a:solidFill>
              <a:srgbClr val="1A1A1A"/>
            </a:solidFill>
          </p:spPr>
          <p:txBody>
            <a:bodyPr/>
            <a:lstStyle/>
            <a:p>
              <a:endParaRPr lang="en-US"/>
            </a:p>
          </p:txBody>
        </p:sp>
        <p:sp>
          <p:nvSpPr>
            <p:cNvPr id="16" name="TextBox 16"/>
            <p:cNvSpPr txBox="1"/>
            <p:nvPr/>
          </p:nvSpPr>
          <p:spPr>
            <a:xfrm>
              <a:off x="0" y="-19050"/>
              <a:ext cx="1806663"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17" name="Freeform 17"/>
          <p:cNvSpPr/>
          <p:nvPr/>
        </p:nvSpPr>
        <p:spPr>
          <a:xfrm>
            <a:off x="932049" y="177368"/>
            <a:ext cx="3118711" cy="697547"/>
          </a:xfrm>
          <a:custGeom>
            <a:avLst/>
            <a:gdLst/>
            <a:ahLst/>
            <a:cxnLst/>
            <a:rect l="l" t="t" r="r" b="b"/>
            <a:pathLst>
              <a:path w="3118711" h="697547">
                <a:moveTo>
                  <a:pt x="0" y="0"/>
                </a:moveTo>
                <a:lnTo>
                  <a:pt x="3118711" y="0"/>
                </a:lnTo>
                <a:lnTo>
                  <a:pt x="3118711" y="697548"/>
                </a:lnTo>
                <a:lnTo>
                  <a:pt x="0" y="697548"/>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919162"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56863"/>
              </a:srgbClr>
            </a:solidFill>
          </p:spPr>
          <p:txBody>
            <a:bodyPr/>
            <a:lstStyle/>
            <a:p>
              <a:endParaRPr lang="en-US"/>
            </a:p>
          </p:txBody>
        </p:sp>
        <p:sp>
          <p:nvSpPr>
            <p:cNvPr id="7" name="TextBox 7"/>
            <p:cNvSpPr txBox="1"/>
            <p:nvPr/>
          </p:nvSpPr>
          <p:spPr>
            <a:xfrm>
              <a:off x="0" y="-19050"/>
              <a:ext cx="4274726" cy="218651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527484" y="2542666"/>
            <a:ext cx="9013957" cy="1075034"/>
          </a:xfrm>
          <a:prstGeom prst="rect">
            <a:avLst/>
          </a:prstGeom>
        </p:spPr>
        <p:txBody>
          <a:bodyPr lIns="0" tIns="0" rIns="0" bIns="0" rtlCol="0" anchor="t">
            <a:spAutoFit/>
          </a:bodyPr>
          <a:lstStyle/>
          <a:p>
            <a:pPr marL="0" lvl="0" indent="0" algn="ctr">
              <a:lnSpc>
                <a:spcPts val="7717"/>
              </a:lnSpc>
              <a:spcBef>
                <a:spcPct val="0"/>
              </a:spcBef>
            </a:pPr>
            <a:r>
              <a:rPr lang="en-US" sz="6431" b="1" u="none">
                <a:solidFill>
                  <a:srgbClr val="FFFFFF"/>
                </a:solidFill>
                <a:latin typeface="Codec Pro Bold"/>
                <a:ea typeface="Codec Pro Bold"/>
                <a:cs typeface="Codec Pro Bold"/>
                <a:sym typeface="Codec Pro Bold"/>
              </a:rPr>
              <a:t>PÚBLICO OBJETIVO</a:t>
            </a:r>
          </a:p>
        </p:txBody>
      </p:sp>
      <p:sp>
        <p:nvSpPr>
          <p:cNvPr id="9" name="TextBox 9"/>
          <p:cNvSpPr txBox="1"/>
          <p:nvPr/>
        </p:nvSpPr>
        <p:spPr>
          <a:xfrm>
            <a:off x="4005852" y="4274114"/>
            <a:ext cx="10959990" cy="1727200"/>
          </a:xfrm>
          <a:prstGeom prst="rect">
            <a:avLst/>
          </a:prstGeom>
        </p:spPr>
        <p:txBody>
          <a:bodyPr lIns="0" tIns="0" rIns="0" bIns="0" rtlCol="0" anchor="t">
            <a:spAutoFit/>
          </a:bodyPr>
          <a:lstStyle/>
          <a:p>
            <a:pPr algn="l">
              <a:lnSpc>
                <a:spcPts val="3499"/>
              </a:lnSpc>
            </a:pPr>
            <a:r>
              <a:rPr lang="en-US" sz="2499">
                <a:solidFill>
                  <a:srgbClr val="FFFFFF"/>
                </a:solidFill>
                <a:latin typeface="Montserrat"/>
                <a:ea typeface="Montserrat"/>
                <a:cs typeface="Montserrat"/>
                <a:sym typeface="Montserrat"/>
              </a:rPr>
              <a:t>El usuario principal de este sistema serían los </a:t>
            </a:r>
            <a:r>
              <a:rPr lang="en-US" sz="2499" u="sng">
                <a:solidFill>
                  <a:srgbClr val="FFFFFF"/>
                </a:solidFill>
                <a:latin typeface="Montserrat"/>
                <a:ea typeface="Montserrat"/>
                <a:cs typeface="Montserrat"/>
                <a:sym typeface="Montserrat"/>
              </a:rPr>
              <a:t>administradores de tiendas de mascotas</a:t>
            </a:r>
            <a:r>
              <a:rPr lang="en-US" sz="2499">
                <a:solidFill>
                  <a:srgbClr val="FFFFFF"/>
                </a:solidFill>
                <a:latin typeface="Montserrat"/>
                <a:ea typeface="Montserrat"/>
                <a:cs typeface="Montserrat"/>
                <a:sym typeface="Montserrat"/>
              </a:rPr>
              <a:t>, quienes encontrarían nuestra solución particularmente aceptable para temas de manejar inventario de animales domésticos, y productos varios para estos.</a:t>
            </a:r>
          </a:p>
        </p:txBody>
      </p:sp>
      <p:grpSp>
        <p:nvGrpSpPr>
          <p:cNvPr id="10" name="Group 10"/>
          <p:cNvGrpSpPr/>
          <p:nvPr/>
        </p:nvGrpSpPr>
        <p:grpSpPr>
          <a:xfrm>
            <a:off x="3739299" y="4312214"/>
            <a:ext cx="50317" cy="1823394"/>
            <a:chOff x="0" y="0"/>
            <a:chExt cx="13252" cy="480236"/>
          </a:xfrm>
        </p:grpSpPr>
        <p:sp>
          <p:nvSpPr>
            <p:cNvPr id="11" name="Freeform 11"/>
            <p:cNvSpPr/>
            <p:nvPr/>
          </p:nvSpPr>
          <p:spPr>
            <a:xfrm>
              <a:off x="0" y="0"/>
              <a:ext cx="13252" cy="480236"/>
            </a:xfrm>
            <a:custGeom>
              <a:avLst/>
              <a:gdLst/>
              <a:ahLst/>
              <a:cxnLst/>
              <a:rect l="l" t="t" r="r" b="b"/>
              <a:pathLst>
                <a:path w="13252" h="480236">
                  <a:moveTo>
                    <a:pt x="0" y="0"/>
                  </a:moveTo>
                  <a:lnTo>
                    <a:pt x="13252" y="0"/>
                  </a:lnTo>
                  <a:lnTo>
                    <a:pt x="13252" y="480236"/>
                  </a:lnTo>
                  <a:lnTo>
                    <a:pt x="0" y="480236"/>
                  </a:lnTo>
                  <a:close/>
                </a:path>
              </a:pathLst>
            </a:custGeom>
            <a:solidFill>
              <a:srgbClr val="FFFFFF"/>
            </a:solidFill>
          </p:spPr>
          <p:txBody>
            <a:bodyPr/>
            <a:lstStyle/>
            <a:p>
              <a:endParaRPr lang="en-US"/>
            </a:p>
          </p:txBody>
        </p:sp>
        <p:sp>
          <p:nvSpPr>
            <p:cNvPr id="12" name="TextBox 12"/>
            <p:cNvSpPr txBox="1"/>
            <p:nvPr/>
          </p:nvSpPr>
          <p:spPr>
            <a:xfrm>
              <a:off x="0" y="-19050"/>
              <a:ext cx="13252" cy="499286"/>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13758054" y="1238483"/>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5668227" flipH="1">
            <a:off x="-3076258" y="-889478"/>
            <a:ext cx="6376911" cy="5648629"/>
          </a:xfrm>
          <a:custGeom>
            <a:avLst/>
            <a:gdLst/>
            <a:ahLst/>
            <a:cxnLst/>
            <a:rect l="l" t="t" r="r" b="b"/>
            <a:pathLst>
              <a:path w="6376911" h="5648629">
                <a:moveTo>
                  <a:pt x="6376911" y="0"/>
                </a:moveTo>
                <a:lnTo>
                  <a:pt x="0" y="0"/>
                </a:lnTo>
                <a:lnTo>
                  <a:pt x="0" y="5648629"/>
                </a:lnTo>
                <a:lnTo>
                  <a:pt x="6376911" y="5648629"/>
                </a:lnTo>
                <a:lnTo>
                  <a:pt x="637691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3053348" y="5780539"/>
            <a:ext cx="8411905" cy="7451214"/>
          </a:xfrm>
          <a:custGeom>
            <a:avLst/>
            <a:gdLst/>
            <a:ahLst/>
            <a:cxnLst/>
            <a:rect l="l" t="t" r="r" b="b"/>
            <a:pathLst>
              <a:path w="8411905" h="7451214">
                <a:moveTo>
                  <a:pt x="8411904" y="0"/>
                </a:moveTo>
                <a:lnTo>
                  <a:pt x="0" y="0"/>
                </a:lnTo>
                <a:lnTo>
                  <a:pt x="0" y="7451213"/>
                </a:lnTo>
                <a:lnTo>
                  <a:pt x="8411904" y="7451213"/>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flipV="1">
            <a:off x="6547513" y="3403978"/>
            <a:ext cx="0" cy="2733802"/>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V="1">
            <a:off x="6566563" y="6332329"/>
            <a:ext cx="0" cy="246767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6"/>
          <p:cNvSpPr/>
          <p:nvPr/>
        </p:nvSpPr>
        <p:spPr>
          <a:xfrm>
            <a:off x="4208532" y="3370833"/>
            <a:ext cx="2196106" cy="2598942"/>
          </a:xfrm>
          <a:custGeom>
            <a:avLst/>
            <a:gdLst/>
            <a:ahLst/>
            <a:cxnLst/>
            <a:rect l="l" t="t" r="r" b="b"/>
            <a:pathLst>
              <a:path w="2196106" h="2598942">
                <a:moveTo>
                  <a:pt x="0" y="0"/>
                </a:moveTo>
                <a:lnTo>
                  <a:pt x="2196106" y="0"/>
                </a:lnTo>
                <a:lnTo>
                  <a:pt x="2196106" y="2598942"/>
                </a:lnTo>
                <a:lnTo>
                  <a:pt x="0" y="25989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936968" y="6332329"/>
            <a:ext cx="2467670" cy="2467670"/>
          </a:xfrm>
          <a:custGeom>
            <a:avLst/>
            <a:gdLst/>
            <a:ahLst/>
            <a:cxnLst/>
            <a:rect l="l" t="t" r="r" b="b"/>
            <a:pathLst>
              <a:path w="2467670" h="2467670">
                <a:moveTo>
                  <a:pt x="0" y="0"/>
                </a:moveTo>
                <a:lnTo>
                  <a:pt x="2467670" y="0"/>
                </a:lnTo>
                <a:lnTo>
                  <a:pt x="2467670" y="2467670"/>
                </a:lnTo>
                <a:lnTo>
                  <a:pt x="0" y="2467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4636995" y="264263"/>
            <a:ext cx="9014011" cy="2543109"/>
          </a:xfrm>
          <a:prstGeom prst="rect">
            <a:avLst/>
          </a:prstGeom>
        </p:spPr>
        <p:txBody>
          <a:bodyPr lIns="0" tIns="0" rIns="0" bIns="0" rtlCol="0" anchor="t">
            <a:spAutoFit/>
          </a:bodyPr>
          <a:lstStyle/>
          <a:p>
            <a:pPr marL="0" lvl="0" indent="0" algn="l">
              <a:lnSpc>
                <a:spcPts val="9536"/>
              </a:lnSpc>
              <a:spcBef>
                <a:spcPct val="0"/>
              </a:spcBef>
            </a:pPr>
            <a:r>
              <a:rPr lang="en-US" sz="7947" b="1">
                <a:solidFill>
                  <a:srgbClr val="1A1A1A"/>
                </a:solidFill>
                <a:latin typeface="Codec Pro Bold"/>
                <a:ea typeface="Codec Pro Bold"/>
                <a:cs typeface="Codec Pro Bold"/>
                <a:sym typeface="Codec Pro Bold"/>
              </a:rPr>
              <a:t>PERTINENCIA CON PERFIL DE EGRESO</a:t>
            </a:r>
          </a:p>
        </p:txBody>
      </p:sp>
      <p:sp>
        <p:nvSpPr>
          <p:cNvPr id="9" name="TextBox 9"/>
          <p:cNvSpPr txBox="1"/>
          <p:nvPr/>
        </p:nvSpPr>
        <p:spPr>
          <a:xfrm>
            <a:off x="6690388" y="3365878"/>
            <a:ext cx="7389079" cy="2603897"/>
          </a:xfrm>
          <a:prstGeom prst="rect">
            <a:avLst/>
          </a:prstGeom>
        </p:spPr>
        <p:txBody>
          <a:bodyPr lIns="0" tIns="0" rIns="0" bIns="0" rtlCol="0" anchor="t">
            <a:spAutoFit/>
          </a:bodyPr>
          <a:lstStyle/>
          <a:p>
            <a:pPr algn="l">
              <a:lnSpc>
                <a:spcPts val="3499"/>
              </a:lnSpc>
            </a:pPr>
            <a:r>
              <a:rPr lang="en-US" sz="2499" b="1">
                <a:solidFill>
                  <a:srgbClr val="000000"/>
                </a:solidFill>
                <a:latin typeface="Montserrat Bold"/>
                <a:ea typeface="Montserrat Bold"/>
                <a:cs typeface="Montserrat Bold"/>
                <a:sym typeface="Montserrat Bold"/>
              </a:rPr>
              <a:t>Competencias de especiali</a:t>
            </a:r>
            <a:r>
              <a:rPr lang="en-US" sz="2499" b="1" u="none">
                <a:solidFill>
                  <a:srgbClr val="000000"/>
                </a:solidFill>
                <a:latin typeface="Montserrat Bold"/>
                <a:ea typeface="Montserrat Bold"/>
                <a:cs typeface="Montserrat Bold"/>
                <a:sym typeface="Montserrat Bold"/>
              </a:rPr>
              <a:t>dad</a:t>
            </a:r>
            <a:r>
              <a:rPr lang="en-US" sz="2499">
                <a:solidFill>
                  <a:srgbClr val="000000"/>
                </a:solidFill>
                <a:latin typeface="Montserrat"/>
                <a:ea typeface="Montserrat"/>
                <a:cs typeface="Montserrat"/>
                <a:sym typeface="Montserrat"/>
              </a:rPr>
              <a:t>:</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Modelado de BD.</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D</a:t>
            </a:r>
            <a:r>
              <a:rPr lang="en-US" sz="2499" u="none">
                <a:solidFill>
                  <a:srgbClr val="000000"/>
                </a:solidFill>
                <a:latin typeface="Montserrat"/>
                <a:ea typeface="Montserrat"/>
                <a:cs typeface="Montserrat"/>
                <a:sym typeface="Montserrat"/>
              </a:rPr>
              <a:t>es</a:t>
            </a:r>
            <a:r>
              <a:rPr lang="en-US" sz="2499">
                <a:solidFill>
                  <a:srgbClr val="000000"/>
                </a:solidFill>
                <a:latin typeface="Montserrat"/>
                <a:ea typeface="Montserrat"/>
                <a:cs typeface="Montserrat"/>
                <a:sym typeface="Montserrat"/>
              </a:rPr>
              <a:t>arr</a:t>
            </a:r>
            <a:r>
              <a:rPr lang="en-US" sz="2499" u="none">
                <a:solidFill>
                  <a:srgbClr val="000000"/>
                </a:solidFill>
                <a:latin typeface="Montserrat"/>
                <a:ea typeface="Montserrat"/>
                <a:cs typeface="Montserrat"/>
                <a:sym typeface="Montserrat"/>
              </a:rPr>
              <a:t>o</a:t>
            </a:r>
            <a:r>
              <a:rPr lang="en-US" sz="2499">
                <a:solidFill>
                  <a:srgbClr val="000000"/>
                </a:solidFill>
                <a:latin typeface="Montserrat"/>
                <a:ea typeface="Montserrat"/>
                <a:cs typeface="Montserrat"/>
                <a:sym typeface="Montserrat"/>
              </a:rPr>
              <a:t>ll</a:t>
            </a:r>
            <a:r>
              <a:rPr lang="en-US" sz="2499" u="none">
                <a:solidFill>
                  <a:srgbClr val="000000"/>
                </a:solidFill>
                <a:latin typeface="Montserrat"/>
                <a:ea typeface="Montserrat"/>
                <a:cs typeface="Montserrat"/>
                <a:sym typeface="Montserrat"/>
              </a:rPr>
              <a:t>a</a:t>
            </a:r>
            <a:r>
              <a:rPr lang="en-US" sz="2499">
                <a:solidFill>
                  <a:srgbClr val="000000"/>
                </a:solidFill>
                <a:latin typeface="Montserrat"/>
                <a:ea typeface="Montserrat"/>
                <a:cs typeface="Montserrat"/>
                <a:sym typeface="Montserrat"/>
              </a:rPr>
              <a:t>r software con buenas prácticas.</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Gestionar proyectos informáticos.</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Realizar pruebas de calidad.</a:t>
            </a:r>
          </a:p>
          <a:p>
            <a:pPr algn="l">
              <a:lnSpc>
                <a:spcPts val="3499"/>
              </a:lnSpc>
            </a:pPr>
            <a:endParaRPr lang="en-US" sz="2499">
              <a:solidFill>
                <a:srgbClr val="000000"/>
              </a:solidFill>
              <a:latin typeface="Montserrat"/>
              <a:ea typeface="Montserrat"/>
              <a:cs typeface="Montserrat"/>
              <a:sym typeface="Montserrat"/>
            </a:endParaRPr>
          </a:p>
        </p:txBody>
      </p:sp>
      <p:sp>
        <p:nvSpPr>
          <p:cNvPr id="10" name="TextBox 10"/>
          <p:cNvSpPr txBox="1"/>
          <p:nvPr/>
        </p:nvSpPr>
        <p:spPr>
          <a:xfrm>
            <a:off x="6722084" y="6294229"/>
            <a:ext cx="5535314" cy="1727465"/>
          </a:xfrm>
          <a:prstGeom prst="rect">
            <a:avLst/>
          </a:prstGeom>
        </p:spPr>
        <p:txBody>
          <a:bodyPr lIns="0" tIns="0" rIns="0" bIns="0" rtlCol="0" anchor="t">
            <a:spAutoFit/>
          </a:bodyPr>
          <a:lstStyle/>
          <a:p>
            <a:pPr algn="l">
              <a:lnSpc>
                <a:spcPts val="3499"/>
              </a:lnSpc>
            </a:pPr>
            <a:r>
              <a:rPr lang="en-US" sz="2499" b="1">
                <a:solidFill>
                  <a:srgbClr val="000000"/>
                </a:solidFill>
                <a:latin typeface="Montserrat Bold"/>
                <a:ea typeface="Montserrat Bold"/>
                <a:cs typeface="Montserrat Bold"/>
                <a:sym typeface="Montserrat Bold"/>
              </a:rPr>
              <a:t>Competencias genéricas</a:t>
            </a:r>
            <a:r>
              <a:rPr lang="en-US" sz="2499">
                <a:solidFill>
                  <a:srgbClr val="000000"/>
                </a:solidFill>
                <a:latin typeface="Montserrat"/>
                <a:ea typeface="Montserrat"/>
                <a:cs typeface="Montserrat"/>
                <a:sym typeface="Montserrat"/>
              </a:rPr>
              <a:t>:</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Comunicación oral y escrita.</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Trabajo en equipo.</a:t>
            </a:r>
          </a:p>
          <a:p>
            <a:pPr marL="539749" lvl="1" indent="-269875" algn="l">
              <a:lnSpc>
                <a:spcPts val="3499"/>
              </a:lnSpc>
              <a:buFont typeface="Arial"/>
              <a:buChar char="•"/>
            </a:pPr>
            <a:r>
              <a:rPr lang="en-US" sz="2499">
                <a:solidFill>
                  <a:srgbClr val="000000"/>
                </a:solidFill>
                <a:latin typeface="Montserrat"/>
                <a:ea typeface="Montserrat"/>
                <a:cs typeface="Montserrat"/>
                <a:sym typeface="Montserrat"/>
              </a:rPr>
              <a:t>Innovación y emprendimiento.</a:t>
            </a:r>
          </a:p>
        </p:txBody>
      </p:sp>
      <p:grpSp>
        <p:nvGrpSpPr>
          <p:cNvPr id="11" name="Group 11"/>
          <p:cNvGrpSpPr/>
          <p:nvPr/>
        </p:nvGrpSpPr>
        <p:grpSpPr>
          <a:xfrm>
            <a:off x="14079468" y="-528914"/>
            <a:ext cx="5922970" cy="1831792"/>
            <a:chOff x="0" y="0"/>
            <a:chExt cx="1559959" cy="482447"/>
          </a:xfrm>
        </p:grpSpPr>
        <p:sp>
          <p:nvSpPr>
            <p:cNvPr id="12" name="Freeform 12"/>
            <p:cNvSpPr/>
            <p:nvPr/>
          </p:nvSpPr>
          <p:spPr>
            <a:xfrm>
              <a:off x="0" y="0"/>
              <a:ext cx="1559959" cy="482447"/>
            </a:xfrm>
            <a:custGeom>
              <a:avLst/>
              <a:gdLst/>
              <a:ahLst/>
              <a:cxnLst/>
              <a:rect l="l" t="t" r="r" b="b"/>
              <a:pathLst>
                <a:path w="1559959" h="482447">
                  <a:moveTo>
                    <a:pt x="0" y="0"/>
                  </a:moveTo>
                  <a:lnTo>
                    <a:pt x="1559959" y="0"/>
                  </a:lnTo>
                  <a:lnTo>
                    <a:pt x="1559959" y="482447"/>
                  </a:lnTo>
                  <a:lnTo>
                    <a:pt x="0" y="482447"/>
                  </a:lnTo>
                  <a:close/>
                </a:path>
              </a:pathLst>
            </a:custGeom>
            <a:solidFill>
              <a:srgbClr val="1A1A1A"/>
            </a:solidFill>
          </p:spPr>
          <p:txBody>
            <a:bodyPr/>
            <a:lstStyle/>
            <a:p>
              <a:endParaRPr lang="en-US"/>
            </a:p>
          </p:txBody>
        </p:sp>
        <p:sp>
          <p:nvSpPr>
            <p:cNvPr id="13" name="TextBox 13"/>
            <p:cNvSpPr txBox="1"/>
            <p:nvPr/>
          </p:nvSpPr>
          <p:spPr>
            <a:xfrm>
              <a:off x="0" y="-19050"/>
              <a:ext cx="1559959"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14" name="Freeform 14"/>
          <p:cNvSpPr/>
          <p:nvPr/>
        </p:nvSpPr>
        <p:spPr>
          <a:xfrm>
            <a:off x="14776779" y="233711"/>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flipH="1">
            <a:off x="-1113500" y="7462685"/>
            <a:ext cx="6376911" cy="5648629"/>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218325" y="7462685"/>
            <a:ext cx="7315200" cy="1106424"/>
          </a:xfrm>
          <a:custGeom>
            <a:avLst/>
            <a:gdLst/>
            <a:ahLst/>
            <a:cxnLst/>
            <a:rect l="l" t="t" r="r" b="b"/>
            <a:pathLst>
              <a:path w="7315200" h="1106424">
                <a:moveTo>
                  <a:pt x="0" y="0"/>
                </a:moveTo>
                <a:lnTo>
                  <a:pt x="7315200" y="0"/>
                </a:lnTo>
                <a:lnTo>
                  <a:pt x="7315200" y="1106424"/>
                </a:lnTo>
                <a:lnTo>
                  <a:pt x="0" y="11064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287926" y="6710211"/>
            <a:ext cx="695890" cy="782998"/>
          </a:xfrm>
          <a:custGeom>
            <a:avLst/>
            <a:gdLst/>
            <a:ahLst/>
            <a:cxnLst/>
            <a:rect l="l" t="t" r="r" b="b"/>
            <a:pathLst>
              <a:path w="695890" h="782998">
                <a:moveTo>
                  <a:pt x="0" y="0"/>
                </a:moveTo>
                <a:lnTo>
                  <a:pt x="695890" y="0"/>
                </a:lnTo>
                <a:lnTo>
                  <a:pt x="695890" y="782998"/>
                </a:lnTo>
                <a:lnTo>
                  <a:pt x="0" y="7829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531418" y="6594563"/>
            <a:ext cx="724833" cy="901814"/>
          </a:xfrm>
          <a:custGeom>
            <a:avLst/>
            <a:gdLst/>
            <a:ahLst/>
            <a:cxnLst/>
            <a:rect l="l" t="t" r="r" b="b"/>
            <a:pathLst>
              <a:path w="724833" h="901814">
                <a:moveTo>
                  <a:pt x="0" y="0"/>
                </a:moveTo>
                <a:lnTo>
                  <a:pt x="724833" y="0"/>
                </a:lnTo>
                <a:lnTo>
                  <a:pt x="724833" y="901814"/>
                </a:lnTo>
                <a:lnTo>
                  <a:pt x="0" y="901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1894367" y="6557246"/>
            <a:ext cx="1055442" cy="989477"/>
          </a:xfrm>
          <a:custGeom>
            <a:avLst/>
            <a:gdLst/>
            <a:ahLst/>
            <a:cxnLst/>
            <a:rect l="l" t="t" r="r" b="b"/>
            <a:pathLst>
              <a:path w="1055442" h="989477">
                <a:moveTo>
                  <a:pt x="0" y="0"/>
                </a:moveTo>
                <a:lnTo>
                  <a:pt x="1055443" y="0"/>
                </a:lnTo>
                <a:lnTo>
                  <a:pt x="1055443" y="989477"/>
                </a:lnTo>
                <a:lnTo>
                  <a:pt x="0" y="9894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6669173" y="3120482"/>
            <a:ext cx="1949853" cy="1391708"/>
          </a:xfrm>
          <a:custGeom>
            <a:avLst/>
            <a:gdLst/>
            <a:ahLst/>
            <a:cxnLst/>
            <a:rect l="l" t="t" r="r" b="b"/>
            <a:pathLst>
              <a:path w="1949853" h="1391708">
                <a:moveTo>
                  <a:pt x="0" y="0"/>
                </a:moveTo>
                <a:lnTo>
                  <a:pt x="1949854" y="0"/>
                </a:lnTo>
                <a:lnTo>
                  <a:pt x="1949854" y="1391708"/>
                </a:lnTo>
                <a:lnTo>
                  <a:pt x="0" y="13917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4854843" y="3120482"/>
            <a:ext cx="1561721" cy="1483635"/>
          </a:xfrm>
          <a:custGeom>
            <a:avLst/>
            <a:gdLst/>
            <a:ahLst/>
            <a:cxnLst/>
            <a:rect l="l" t="t" r="r" b="b"/>
            <a:pathLst>
              <a:path w="1561721" h="1483635">
                <a:moveTo>
                  <a:pt x="0" y="0"/>
                </a:moveTo>
                <a:lnTo>
                  <a:pt x="1561721" y="0"/>
                </a:lnTo>
                <a:lnTo>
                  <a:pt x="1561721" y="1483635"/>
                </a:lnTo>
                <a:lnTo>
                  <a:pt x="0" y="14836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1549714" y="3120482"/>
            <a:ext cx="1568121" cy="1391708"/>
          </a:xfrm>
          <a:custGeom>
            <a:avLst/>
            <a:gdLst/>
            <a:ahLst/>
            <a:cxnLst/>
            <a:rect l="l" t="t" r="r" b="b"/>
            <a:pathLst>
              <a:path w="1568121" h="1391708">
                <a:moveTo>
                  <a:pt x="0" y="0"/>
                </a:moveTo>
                <a:lnTo>
                  <a:pt x="1568121" y="0"/>
                </a:lnTo>
                <a:lnTo>
                  <a:pt x="1568121" y="1391708"/>
                </a:lnTo>
                <a:lnTo>
                  <a:pt x="0" y="13917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Freeform 11"/>
          <p:cNvSpPr/>
          <p:nvPr/>
        </p:nvSpPr>
        <p:spPr>
          <a:xfrm>
            <a:off x="9251234" y="3120482"/>
            <a:ext cx="1386010" cy="1339232"/>
          </a:xfrm>
          <a:custGeom>
            <a:avLst/>
            <a:gdLst/>
            <a:ahLst/>
            <a:cxnLst/>
            <a:rect l="l" t="t" r="r" b="b"/>
            <a:pathLst>
              <a:path w="1386010" h="1339232">
                <a:moveTo>
                  <a:pt x="0" y="0"/>
                </a:moveTo>
                <a:lnTo>
                  <a:pt x="1386010" y="0"/>
                </a:lnTo>
                <a:lnTo>
                  <a:pt x="1386010" y="1339232"/>
                </a:lnTo>
                <a:lnTo>
                  <a:pt x="0" y="13392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2" name="TextBox 12"/>
          <p:cNvSpPr txBox="1"/>
          <p:nvPr/>
        </p:nvSpPr>
        <p:spPr>
          <a:xfrm>
            <a:off x="5533635" y="424936"/>
            <a:ext cx="6807517" cy="1333467"/>
          </a:xfrm>
          <a:prstGeom prst="rect">
            <a:avLst/>
          </a:prstGeom>
        </p:spPr>
        <p:txBody>
          <a:bodyPr lIns="0" tIns="0" rIns="0" bIns="0" rtlCol="0" anchor="t">
            <a:spAutoFit/>
          </a:bodyPr>
          <a:lstStyle/>
          <a:p>
            <a:pPr marL="0" lvl="0" indent="0" algn="l">
              <a:lnSpc>
                <a:spcPts val="9536"/>
              </a:lnSpc>
              <a:spcBef>
                <a:spcPct val="0"/>
              </a:spcBef>
            </a:pPr>
            <a:r>
              <a:rPr lang="en-US" sz="7947" b="1">
                <a:solidFill>
                  <a:srgbClr val="1A1A1A"/>
                </a:solidFill>
                <a:latin typeface="Codec Pro Bold"/>
                <a:ea typeface="Codec Pro Bold"/>
                <a:cs typeface="Codec Pro Bold"/>
                <a:sym typeface="Codec Pro Bold"/>
              </a:rPr>
              <a:t>FACTIBILIDAD</a:t>
            </a:r>
          </a:p>
        </p:txBody>
      </p:sp>
      <p:sp>
        <p:nvSpPr>
          <p:cNvPr id="13" name="TextBox 13"/>
          <p:cNvSpPr txBox="1"/>
          <p:nvPr/>
        </p:nvSpPr>
        <p:spPr>
          <a:xfrm>
            <a:off x="4544733" y="8531009"/>
            <a:ext cx="1679399" cy="412750"/>
          </a:xfrm>
          <a:prstGeom prst="rect">
            <a:avLst/>
          </a:prstGeom>
        </p:spPr>
        <p:txBody>
          <a:bodyPr lIns="0" tIns="0" rIns="0" bIns="0" rtlCol="0" anchor="t">
            <a:spAutoFit/>
          </a:bodyPr>
          <a:lstStyle/>
          <a:p>
            <a:pPr algn="l">
              <a:lnSpc>
                <a:spcPts val="3499"/>
              </a:lnSpc>
            </a:pPr>
            <a:r>
              <a:rPr lang="en-US" sz="2499" dirty="0">
                <a:solidFill>
                  <a:srgbClr val="000000"/>
                </a:solidFill>
                <a:latin typeface="Montserrat"/>
                <a:ea typeface="Montserrat"/>
                <a:cs typeface="Montserrat"/>
                <a:sym typeface="Montserrat"/>
              </a:rPr>
              <a:t>Semana 1</a:t>
            </a:r>
          </a:p>
        </p:txBody>
      </p:sp>
      <p:sp>
        <p:nvSpPr>
          <p:cNvPr id="14" name="TextBox 14"/>
          <p:cNvSpPr txBox="1"/>
          <p:nvPr/>
        </p:nvSpPr>
        <p:spPr>
          <a:xfrm>
            <a:off x="8036225" y="8531009"/>
            <a:ext cx="1679399" cy="412750"/>
          </a:xfrm>
          <a:prstGeom prst="rect">
            <a:avLst/>
          </a:prstGeom>
        </p:spPr>
        <p:txBody>
          <a:bodyPr lIns="0" tIns="0" rIns="0" bIns="0" rtlCol="0" anchor="t">
            <a:spAutoFit/>
          </a:bodyPr>
          <a:lstStyle/>
          <a:p>
            <a:pPr algn="l">
              <a:lnSpc>
                <a:spcPts val="3499"/>
              </a:lnSpc>
            </a:pPr>
            <a:r>
              <a:rPr lang="en-US" sz="2499">
                <a:solidFill>
                  <a:srgbClr val="000000"/>
                </a:solidFill>
                <a:latin typeface="Montserrat"/>
                <a:ea typeface="Montserrat"/>
                <a:cs typeface="Montserrat"/>
                <a:sym typeface="Montserrat"/>
              </a:rPr>
              <a:t>Semana 9</a:t>
            </a:r>
          </a:p>
        </p:txBody>
      </p:sp>
      <p:sp>
        <p:nvSpPr>
          <p:cNvPr id="15" name="TextBox 15"/>
          <p:cNvSpPr txBox="1"/>
          <p:nvPr/>
        </p:nvSpPr>
        <p:spPr>
          <a:xfrm>
            <a:off x="11525374" y="8531009"/>
            <a:ext cx="1804681" cy="412750"/>
          </a:xfrm>
          <a:prstGeom prst="rect">
            <a:avLst/>
          </a:prstGeom>
        </p:spPr>
        <p:txBody>
          <a:bodyPr lIns="0" tIns="0" rIns="0" bIns="0" rtlCol="0" anchor="t">
            <a:spAutoFit/>
          </a:bodyPr>
          <a:lstStyle/>
          <a:p>
            <a:pPr algn="l">
              <a:lnSpc>
                <a:spcPts val="3499"/>
              </a:lnSpc>
            </a:pPr>
            <a:r>
              <a:rPr lang="en-US" sz="2499" dirty="0">
                <a:solidFill>
                  <a:srgbClr val="000000"/>
                </a:solidFill>
                <a:latin typeface="Montserrat"/>
                <a:ea typeface="Montserrat"/>
                <a:cs typeface="Montserrat"/>
                <a:sym typeface="Montserrat"/>
              </a:rPr>
              <a:t>Semana 18</a:t>
            </a:r>
          </a:p>
        </p:txBody>
      </p:sp>
      <p:sp>
        <p:nvSpPr>
          <p:cNvPr id="16" name="TextBox 16"/>
          <p:cNvSpPr txBox="1"/>
          <p:nvPr/>
        </p:nvSpPr>
        <p:spPr>
          <a:xfrm>
            <a:off x="4879091" y="1904250"/>
            <a:ext cx="8116606" cy="851032"/>
          </a:xfrm>
          <a:prstGeom prst="rect">
            <a:avLst/>
          </a:prstGeom>
        </p:spPr>
        <p:txBody>
          <a:bodyPr lIns="0" tIns="0" rIns="0" bIns="0" rtlCol="0" anchor="t">
            <a:spAutoFit/>
          </a:bodyPr>
          <a:lstStyle/>
          <a:p>
            <a:pPr algn="l">
              <a:lnSpc>
                <a:spcPts val="3499"/>
              </a:lnSpc>
            </a:pPr>
            <a:r>
              <a:rPr lang="en-US" sz="2499" b="1">
                <a:solidFill>
                  <a:srgbClr val="000000"/>
                </a:solidFill>
                <a:latin typeface="Montserrat Bold"/>
                <a:ea typeface="Montserrat Bold"/>
                <a:cs typeface="Montserrat Bold"/>
                <a:sym typeface="Montserrat Bold"/>
              </a:rPr>
              <a:t>Este proyecto es factible porque disponemos de:</a:t>
            </a:r>
          </a:p>
          <a:p>
            <a:pPr algn="l">
              <a:lnSpc>
                <a:spcPts val="3499"/>
              </a:lnSpc>
            </a:pPr>
            <a:endParaRPr lang="en-US" sz="2499" b="1">
              <a:solidFill>
                <a:srgbClr val="000000"/>
              </a:solidFill>
              <a:latin typeface="Montserrat Bold"/>
              <a:ea typeface="Montserrat Bold"/>
              <a:cs typeface="Montserrat Bold"/>
              <a:sym typeface="Montserrat Bold"/>
            </a:endParaRPr>
          </a:p>
        </p:txBody>
      </p:sp>
      <p:sp>
        <p:nvSpPr>
          <p:cNvPr id="17" name="TextBox 17"/>
          <p:cNvSpPr txBox="1"/>
          <p:nvPr/>
        </p:nvSpPr>
        <p:spPr>
          <a:xfrm>
            <a:off x="6784146" y="4629889"/>
            <a:ext cx="1834881" cy="851032"/>
          </a:xfrm>
          <a:prstGeom prst="rect">
            <a:avLst/>
          </a:prstGeom>
        </p:spPr>
        <p:txBody>
          <a:bodyPr lIns="0" tIns="0" rIns="0" bIns="0" rtlCol="0" anchor="t">
            <a:spAutoFit/>
          </a:bodyPr>
          <a:lstStyle/>
          <a:p>
            <a:pPr algn="l">
              <a:lnSpc>
                <a:spcPts val="3499"/>
              </a:lnSpc>
            </a:pPr>
            <a:r>
              <a:rPr lang="en-US" sz="2499">
                <a:solidFill>
                  <a:srgbClr val="000000"/>
                </a:solidFill>
                <a:latin typeface="Montserrat"/>
                <a:ea typeface="Montserrat"/>
                <a:cs typeface="Montserrat"/>
                <a:sym typeface="Montserrat"/>
              </a:rPr>
              <a:t>Notebooks personales</a:t>
            </a:r>
          </a:p>
        </p:txBody>
      </p:sp>
      <p:sp>
        <p:nvSpPr>
          <p:cNvPr id="18" name="TextBox 18"/>
          <p:cNvSpPr txBox="1"/>
          <p:nvPr/>
        </p:nvSpPr>
        <p:spPr>
          <a:xfrm>
            <a:off x="9251234" y="4629889"/>
            <a:ext cx="1417272" cy="851032"/>
          </a:xfrm>
          <a:prstGeom prst="rect">
            <a:avLst/>
          </a:prstGeom>
        </p:spPr>
        <p:txBody>
          <a:bodyPr lIns="0" tIns="0" rIns="0" bIns="0" rtlCol="0" anchor="t">
            <a:spAutoFit/>
          </a:bodyPr>
          <a:lstStyle/>
          <a:p>
            <a:pPr algn="ctr">
              <a:lnSpc>
                <a:spcPts val="3499"/>
              </a:lnSpc>
            </a:pPr>
            <a:r>
              <a:rPr lang="en-US" sz="2499">
                <a:solidFill>
                  <a:srgbClr val="000000"/>
                </a:solidFill>
                <a:latin typeface="Montserrat"/>
                <a:ea typeface="Montserrat"/>
                <a:cs typeface="Montserrat"/>
                <a:sym typeface="Montserrat"/>
              </a:rPr>
              <a:t>Software libres</a:t>
            </a:r>
          </a:p>
        </p:txBody>
      </p:sp>
      <p:sp>
        <p:nvSpPr>
          <p:cNvPr id="19" name="TextBox 19"/>
          <p:cNvSpPr txBox="1"/>
          <p:nvPr/>
        </p:nvSpPr>
        <p:spPr>
          <a:xfrm>
            <a:off x="11390966" y="4629889"/>
            <a:ext cx="1929303" cy="851032"/>
          </a:xfrm>
          <a:prstGeom prst="rect">
            <a:avLst/>
          </a:prstGeom>
        </p:spPr>
        <p:txBody>
          <a:bodyPr lIns="0" tIns="0" rIns="0" bIns="0" rtlCol="0" anchor="t">
            <a:spAutoFit/>
          </a:bodyPr>
          <a:lstStyle/>
          <a:p>
            <a:pPr algn="ctr">
              <a:lnSpc>
                <a:spcPts val="3499"/>
              </a:lnSpc>
            </a:pPr>
            <a:r>
              <a:rPr lang="en-US" sz="2499">
                <a:solidFill>
                  <a:srgbClr val="000000"/>
                </a:solidFill>
                <a:latin typeface="Montserrat"/>
                <a:ea typeface="Montserrat"/>
                <a:cs typeface="Montserrat"/>
                <a:sym typeface="Montserrat"/>
              </a:rPr>
              <a:t>Experiencia previa</a:t>
            </a:r>
          </a:p>
        </p:txBody>
      </p:sp>
      <p:sp>
        <p:nvSpPr>
          <p:cNvPr id="20" name="TextBox 20"/>
          <p:cNvSpPr txBox="1"/>
          <p:nvPr/>
        </p:nvSpPr>
        <p:spPr>
          <a:xfrm>
            <a:off x="4431580" y="4629889"/>
            <a:ext cx="2096346" cy="864660"/>
          </a:xfrm>
          <a:prstGeom prst="rect">
            <a:avLst/>
          </a:prstGeom>
        </p:spPr>
        <p:txBody>
          <a:bodyPr lIns="0" tIns="0" rIns="0" bIns="0" rtlCol="0" anchor="t">
            <a:spAutoFit/>
          </a:bodyPr>
          <a:lstStyle/>
          <a:p>
            <a:pPr algn="ctr">
              <a:lnSpc>
                <a:spcPts val="3499"/>
              </a:lnSpc>
            </a:pPr>
            <a:r>
              <a:rPr lang="en-US" sz="2499" dirty="0">
                <a:solidFill>
                  <a:srgbClr val="000000"/>
                </a:solidFill>
                <a:latin typeface="Montserrat"/>
                <a:ea typeface="Montserrat"/>
                <a:cs typeface="Montserrat"/>
                <a:sym typeface="Montserrat"/>
              </a:rPr>
              <a:t>11 </a:t>
            </a:r>
            <a:r>
              <a:rPr lang="en-US" sz="2499" dirty="0" err="1">
                <a:solidFill>
                  <a:srgbClr val="000000"/>
                </a:solidFill>
                <a:latin typeface="Montserrat"/>
                <a:ea typeface="Montserrat"/>
                <a:cs typeface="Montserrat"/>
                <a:sym typeface="Montserrat"/>
              </a:rPr>
              <a:t>semanas</a:t>
            </a:r>
            <a:r>
              <a:rPr lang="en-US" sz="2499" dirty="0">
                <a:solidFill>
                  <a:srgbClr val="000000"/>
                </a:solidFill>
                <a:latin typeface="Montserrat"/>
                <a:ea typeface="Montserrat"/>
                <a:cs typeface="Montserrat"/>
                <a:sym typeface="Montserrat"/>
              </a:rPr>
              <a:t> de </a:t>
            </a:r>
            <a:r>
              <a:rPr lang="en-US" sz="2499" dirty="0" err="1">
                <a:solidFill>
                  <a:srgbClr val="000000"/>
                </a:solidFill>
                <a:latin typeface="Montserrat"/>
                <a:ea typeface="Montserrat"/>
                <a:cs typeface="Montserrat"/>
                <a:sym typeface="Montserrat"/>
              </a:rPr>
              <a:t>desarrollo</a:t>
            </a:r>
            <a:endParaRPr lang="en-US" sz="2499" dirty="0">
              <a:solidFill>
                <a:srgbClr val="000000"/>
              </a:solidFill>
              <a:latin typeface="Montserrat"/>
              <a:ea typeface="Montserrat"/>
              <a:cs typeface="Montserrat"/>
              <a:sym typeface="Montserrat"/>
            </a:endParaRPr>
          </a:p>
        </p:txBody>
      </p:sp>
      <p:grpSp>
        <p:nvGrpSpPr>
          <p:cNvPr id="21" name="Group 21"/>
          <p:cNvGrpSpPr/>
          <p:nvPr/>
        </p:nvGrpSpPr>
        <p:grpSpPr>
          <a:xfrm>
            <a:off x="-2805549" y="-367134"/>
            <a:ext cx="6832964" cy="1831792"/>
            <a:chOff x="0" y="0"/>
            <a:chExt cx="1799628" cy="482447"/>
          </a:xfrm>
        </p:grpSpPr>
        <p:sp>
          <p:nvSpPr>
            <p:cNvPr id="22" name="Freeform 22"/>
            <p:cNvSpPr/>
            <p:nvPr/>
          </p:nvSpPr>
          <p:spPr>
            <a:xfrm>
              <a:off x="0" y="0"/>
              <a:ext cx="1799628" cy="482447"/>
            </a:xfrm>
            <a:custGeom>
              <a:avLst/>
              <a:gdLst/>
              <a:ahLst/>
              <a:cxnLst/>
              <a:rect l="l" t="t" r="r" b="b"/>
              <a:pathLst>
                <a:path w="1799628" h="482447">
                  <a:moveTo>
                    <a:pt x="0" y="0"/>
                  </a:moveTo>
                  <a:lnTo>
                    <a:pt x="1799628" y="0"/>
                  </a:lnTo>
                  <a:lnTo>
                    <a:pt x="1799628" y="482447"/>
                  </a:lnTo>
                  <a:lnTo>
                    <a:pt x="0" y="482447"/>
                  </a:lnTo>
                  <a:close/>
                </a:path>
              </a:pathLst>
            </a:custGeom>
            <a:solidFill>
              <a:srgbClr val="1A1A1A"/>
            </a:solidFill>
          </p:spPr>
          <p:txBody>
            <a:bodyPr/>
            <a:lstStyle/>
            <a:p>
              <a:endParaRPr lang="en-US"/>
            </a:p>
          </p:txBody>
        </p:sp>
        <p:sp>
          <p:nvSpPr>
            <p:cNvPr id="23" name="TextBox 23"/>
            <p:cNvSpPr txBox="1"/>
            <p:nvPr/>
          </p:nvSpPr>
          <p:spPr>
            <a:xfrm>
              <a:off x="0" y="-19050"/>
              <a:ext cx="1799628" cy="501497"/>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24" name="Freeform 24"/>
          <p:cNvSpPr/>
          <p:nvPr/>
        </p:nvSpPr>
        <p:spPr>
          <a:xfrm>
            <a:off x="409516" y="393444"/>
            <a:ext cx="3118711" cy="697547"/>
          </a:xfrm>
          <a:custGeom>
            <a:avLst/>
            <a:gdLst/>
            <a:ahLst/>
            <a:cxnLst/>
            <a:rect l="l" t="t" r="r" b="b"/>
            <a:pathLst>
              <a:path w="3118711" h="697547">
                <a:moveTo>
                  <a:pt x="0" y="0"/>
                </a:moveTo>
                <a:lnTo>
                  <a:pt x="3118711" y="0"/>
                </a:lnTo>
                <a:lnTo>
                  <a:pt x="3118711" y="697547"/>
                </a:lnTo>
                <a:lnTo>
                  <a:pt x="0" y="697547"/>
                </a:lnTo>
                <a:lnTo>
                  <a:pt x="0" y="0"/>
                </a:lnTo>
                <a:close/>
              </a:path>
            </a:pathLst>
          </a:custGeom>
          <a:blipFill>
            <a:blip r:embed="rId20"/>
            <a:stretch>
              <a:fillRect/>
            </a:stretch>
          </a:blipFill>
        </p:spPr>
        <p:txBody>
          <a:bodyPr/>
          <a:lstStyle/>
          <a:p>
            <a:endParaRPr lang="en-US"/>
          </a:p>
        </p:txBody>
      </p:sp>
      <p:sp>
        <p:nvSpPr>
          <p:cNvPr id="25" name="TextBox 25"/>
          <p:cNvSpPr txBox="1"/>
          <p:nvPr/>
        </p:nvSpPr>
        <p:spPr>
          <a:xfrm>
            <a:off x="7168979" y="9381171"/>
            <a:ext cx="3536831" cy="412750"/>
          </a:xfrm>
          <a:prstGeom prst="rect">
            <a:avLst/>
          </a:prstGeom>
        </p:spPr>
        <p:txBody>
          <a:bodyPr lIns="0" tIns="0" rIns="0" bIns="0" rtlCol="0" anchor="t">
            <a:spAutoFit/>
          </a:bodyPr>
          <a:lstStyle/>
          <a:p>
            <a:pPr algn="l">
              <a:lnSpc>
                <a:spcPts val="3499"/>
              </a:lnSpc>
            </a:pPr>
            <a:r>
              <a:rPr lang="en-US" sz="2499" b="1">
                <a:solidFill>
                  <a:srgbClr val="000000"/>
                </a:solidFill>
                <a:latin typeface="Montserrat Bold"/>
                <a:ea typeface="Montserrat Bold"/>
                <a:cs typeface="Montserrat Bold"/>
                <a:sym typeface="Montserrat Bold"/>
              </a:rPr>
              <a:t>Tiempo de desarrollo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744200" y="0"/>
            <a:ext cx="7543800" cy="10287000"/>
            <a:chOff x="0" y="0"/>
            <a:chExt cx="1986844" cy="2709333"/>
          </a:xfrm>
        </p:grpSpPr>
        <p:sp>
          <p:nvSpPr>
            <p:cNvPr id="3" name="Freeform 3"/>
            <p:cNvSpPr/>
            <p:nvPr/>
          </p:nvSpPr>
          <p:spPr>
            <a:xfrm>
              <a:off x="0" y="0"/>
              <a:ext cx="1986844" cy="2709333"/>
            </a:xfrm>
            <a:custGeom>
              <a:avLst/>
              <a:gdLst/>
              <a:ahLst/>
              <a:cxnLst/>
              <a:rect l="l" t="t" r="r" b="b"/>
              <a:pathLst>
                <a:path w="1986844" h="2709333">
                  <a:moveTo>
                    <a:pt x="0" y="0"/>
                  </a:moveTo>
                  <a:lnTo>
                    <a:pt x="1986844" y="0"/>
                  </a:lnTo>
                  <a:lnTo>
                    <a:pt x="1986844" y="2709333"/>
                  </a:lnTo>
                  <a:lnTo>
                    <a:pt x="0" y="2709333"/>
                  </a:lnTo>
                  <a:close/>
                </a:path>
              </a:pathLst>
            </a:custGeom>
            <a:solidFill>
              <a:srgbClr val="1A1A1A"/>
            </a:solidFill>
          </p:spPr>
          <p:txBody>
            <a:bodyPr/>
            <a:lstStyle/>
            <a:p>
              <a:endParaRPr lang="en-US"/>
            </a:p>
          </p:txBody>
        </p:sp>
        <p:sp>
          <p:nvSpPr>
            <p:cNvPr id="4" name="TextBox 4"/>
            <p:cNvSpPr txBox="1"/>
            <p:nvPr/>
          </p:nvSpPr>
          <p:spPr>
            <a:xfrm>
              <a:off x="0" y="-38100"/>
              <a:ext cx="1986844" cy="2747433"/>
            </a:xfrm>
            <a:prstGeom prst="rect">
              <a:avLst/>
            </a:prstGeom>
          </p:spPr>
          <p:txBody>
            <a:bodyPr lIns="50800" tIns="50800" rIns="50800" bIns="50800" rtlCol="0" anchor="ctr"/>
            <a:lstStyle/>
            <a:p>
              <a:pPr algn="ctr">
                <a:lnSpc>
                  <a:spcPts val="2903"/>
                </a:lnSpc>
              </a:pPr>
              <a:endParaRPr/>
            </a:p>
          </p:txBody>
        </p:sp>
      </p:grpSp>
      <p:sp>
        <p:nvSpPr>
          <p:cNvPr id="5" name="Freeform 5"/>
          <p:cNvSpPr/>
          <p:nvPr/>
        </p:nvSpPr>
        <p:spPr>
          <a:xfrm>
            <a:off x="12458700" y="339290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787267" y="856561"/>
            <a:ext cx="1698053" cy="1991851"/>
          </a:xfrm>
          <a:custGeom>
            <a:avLst/>
            <a:gdLst/>
            <a:ahLst/>
            <a:cxnLst/>
            <a:rect l="l" t="t" r="r" b="b"/>
            <a:pathLst>
              <a:path w="1698053" h="1991851">
                <a:moveTo>
                  <a:pt x="0" y="0"/>
                </a:moveTo>
                <a:lnTo>
                  <a:pt x="1698053" y="0"/>
                </a:lnTo>
                <a:lnTo>
                  <a:pt x="1698053" y="1991851"/>
                </a:lnTo>
                <a:lnTo>
                  <a:pt x="0" y="1991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890204" y="856561"/>
            <a:ext cx="1571073" cy="1991851"/>
          </a:xfrm>
          <a:custGeom>
            <a:avLst/>
            <a:gdLst/>
            <a:ahLst/>
            <a:cxnLst/>
            <a:rect l="l" t="t" r="r" b="b"/>
            <a:pathLst>
              <a:path w="1571073" h="1991851">
                <a:moveTo>
                  <a:pt x="0" y="0"/>
                </a:moveTo>
                <a:lnTo>
                  <a:pt x="1571072" y="0"/>
                </a:lnTo>
                <a:lnTo>
                  <a:pt x="1571072" y="1991851"/>
                </a:lnTo>
                <a:lnTo>
                  <a:pt x="0" y="19918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524373" y="4131517"/>
            <a:ext cx="2223841" cy="1865247"/>
          </a:xfrm>
          <a:custGeom>
            <a:avLst/>
            <a:gdLst/>
            <a:ahLst/>
            <a:cxnLst/>
            <a:rect l="l" t="t" r="r" b="b"/>
            <a:pathLst>
              <a:path w="2223841" h="1865247">
                <a:moveTo>
                  <a:pt x="0" y="0"/>
                </a:moveTo>
                <a:lnTo>
                  <a:pt x="2223841" y="0"/>
                </a:lnTo>
                <a:lnTo>
                  <a:pt x="2223841" y="1865246"/>
                </a:lnTo>
                <a:lnTo>
                  <a:pt x="0" y="1865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6890204" y="4012271"/>
            <a:ext cx="1733730" cy="1929046"/>
          </a:xfrm>
          <a:custGeom>
            <a:avLst/>
            <a:gdLst/>
            <a:ahLst/>
            <a:cxnLst/>
            <a:rect l="l" t="t" r="r" b="b"/>
            <a:pathLst>
              <a:path w="1733730" h="1929046">
                <a:moveTo>
                  <a:pt x="0" y="0"/>
                </a:moveTo>
                <a:lnTo>
                  <a:pt x="1733730" y="0"/>
                </a:lnTo>
                <a:lnTo>
                  <a:pt x="1733730" y="1929046"/>
                </a:lnTo>
                <a:lnTo>
                  <a:pt x="0" y="19290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3305450" y="7009807"/>
            <a:ext cx="2661688" cy="1879817"/>
          </a:xfrm>
          <a:custGeom>
            <a:avLst/>
            <a:gdLst/>
            <a:ahLst/>
            <a:cxnLst/>
            <a:rect l="l" t="t" r="r" b="b"/>
            <a:pathLst>
              <a:path w="2661688" h="1879817">
                <a:moveTo>
                  <a:pt x="0" y="0"/>
                </a:moveTo>
                <a:lnTo>
                  <a:pt x="2661688" y="0"/>
                </a:lnTo>
                <a:lnTo>
                  <a:pt x="2661688" y="1879817"/>
                </a:lnTo>
                <a:lnTo>
                  <a:pt x="0" y="18798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6856606" y="6957469"/>
            <a:ext cx="1800927" cy="1984493"/>
          </a:xfrm>
          <a:custGeom>
            <a:avLst/>
            <a:gdLst/>
            <a:ahLst/>
            <a:cxnLst/>
            <a:rect l="l" t="t" r="r" b="b"/>
            <a:pathLst>
              <a:path w="1800927" h="1984493">
                <a:moveTo>
                  <a:pt x="0" y="0"/>
                </a:moveTo>
                <a:lnTo>
                  <a:pt x="1800927" y="0"/>
                </a:lnTo>
                <a:lnTo>
                  <a:pt x="1800927" y="1984493"/>
                </a:lnTo>
                <a:lnTo>
                  <a:pt x="0" y="19844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TextBox 12"/>
          <p:cNvSpPr txBox="1"/>
          <p:nvPr/>
        </p:nvSpPr>
        <p:spPr>
          <a:xfrm>
            <a:off x="11250079" y="218386"/>
            <a:ext cx="4833769" cy="1162050"/>
          </a:xfrm>
          <a:prstGeom prst="rect">
            <a:avLst/>
          </a:prstGeom>
        </p:spPr>
        <p:txBody>
          <a:bodyPr lIns="0" tIns="0" rIns="0" bIns="0" rtlCol="0" anchor="t">
            <a:spAutoFit/>
          </a:bodyPr>
          <a:lstStyle/>
          <a:p>
            <a:pPr marL="0" lvl="0" indent="0" algn="l">
              <a:lnSpc>
                <a:spcPts val="8309"/>
              </a:lnSpc>
              <a:spcBef>
                <a:spcPct val="0"/>
              </a:spcBef>
            </a:pPr>
            <a:r>
              <a:rPr lang="en-US" sz="6924" b="1">
                <a:solidFill>
                  <a:srgbClr val="FFFFFF"/>
                </a:solidFill>
                <a:latin typeface="Codec Pro Bold"/>
                <a:ea typeface="Codec Pro Bold"/>
                <a:cs typeface="Codec Pro Bold"/>
                <a:sym typeface="Codec Pro Bold"/>
              </a:rPr>
              <a:t>OBJETIVOS</a:t>
            </a:r>
          </a:p>
        </p:txBody>
      </p:sp>
      <p:sp>
        <p:nvSpPr>
          <p:cNvPr id="13" name="TextBox 13"/>
          <p:cNvSpPr txBox="1"/>
          <p:nvPr/>
        </p:nvSpPr>
        <p:spPr>
          <a:xfrm>
            <a:off x="3654497" y="2956158"/>
            <a:ext cx="1963593" cy="713908"/>
          </a:xfrm>
          <a:prstGeom prst="rect">
            <a:avLst/>
          </a:prstGeom>
        </p:spPr>
        <p:txBody>
          <a:bodyPr lIns="0" tIns="0" rIns="0" bIns="0" rtlCol="0" anchor="t">
            <a:spAutoFit/>
          </a:bodyPr>
          <a:lstStyle/>
          <a:p>
            <a:pPr algn="just">
              <a:lnSpc>
                <a:spcPts val="2869"/>
              </a:lnSpc>
            </a:pPr>
            <a:r>
              <a:rPr lang="en-US" sz="2049" b="1">
                <a:solidFill>
                  <a:srgbClr val="100F0D"/>
                </a:solidFill>
                <a:latin typeface="Montserrat Bold"/>
                <a:ea typeface="Montserrat Bold"/>
                <a:cs typeface="Montserrat Bold"/>
                <a:sym typeface="Montserrat Bold"/>
              </a:rPr>
              <a:t>Modelar de base de datos</a:t>
            </a:r>
          </a:p>
        </p:txBody>
      </p:sp>
      <p:sp>
        <p:nvSpPr>
          <p:cNvPr id="14" name="TextBox 14"/>
          <p:cNvSpPr txBox="1"/>
          <p:nvPr/>
        </p:nvSpPr>
        <p:spPr>
          <a:xfrm>
            <a:off x="11476788" y="1766942"/>
            <a:ext cx="6078624" cy="763424"/>
          </a:xfrm>
          <a:prstGeom prst="rect">
            <a:avLst/>
          </a:prstGeom>
        </p:spPr>
        <p:txBody>
          <a:bodyPr lIns="0" tIns="0" rIns="0" bIns="0" rtlCol="0" anchor="t">
            <a:spAutoFit/>
          </a:bodyPr>
          <a:lstStyle/>
          <a:p>
            <a:pPr algn="l">
              <a:lnSpc>
                <a:spcPts val="3078"/>
              </a:lnSpc>
            </a:pPr>
            <a:r>
              <a:rPr lang="en-US" sz="2199" b="1">
                <a:solidFill>
                  <a:srgbClr val="FFFFFF"/>
                </a:solidFill>
                <a:latin typeface="Montserrat Bold"/>
                <a:ea typeface="Montserrat Bold"/>
                <a:cs typeface="Montserrat Bold"/>
                <a:sym typeface="Montserrat Bold"/>
              </a:rPr>
              <a:t>Desarrollar un sistema web de inventario para optimizar procesos</a:t>
            </a:r>
          </a:p>
        </p:txBody>
      </p:sp>
      <p:sp>
        <p:nvSpPr>
          <p:cNvPr id="15" name="TextBox 15"/>
          <p:cNvSpPr txBox="1"/>
          <p:nvPr/>
        </p:nvSpPr>
        <p:spPr>
          <a:xfrm>
            <a:off x="6531789" y="2956158"/>
            <a:ext cx="2287902" cy="713908"/>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Implementar de CRUD</a:t>
            </a:r>
          </a:p>
        </p:txBody>
      </p:sp>
      <p:sp>
        <p:nvSpPr>
          <p:cNvPr id="16" name="TextBox 16"/>
          <p:cNvSpPr txBox="1"/>
          <p:nvPr/>
        </p:nvSpPr>
        <p:spPr>
          <a:xfrm>
            <a:off x="3654497" y="6100685"/>
            <a:ext cx="1963593" cy="713908"/>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Crear Interfaz web</a:t>
            </a:r>
          </a:p>
        </p:txBody>
      </p:sp>
      <p:sp>
        <p:nvSpPr>
          <p:cNvPr id="17" name="TextBox 17"/>
          <p:cNvSpPr txBox="1"/>
          <p:nvPr/>
        </p:nvSpPr>
        <p:spPr>
          <a:xfrm>
            <a:off x="6531789" y="6084194"/>
            <a:ext cx="2612211" cy="349977"/>
          </a:xfrm>
          <a:prstGeom prst="rect">
            <a:avLst/>
          </a:prstGeom>
        </p:spPr>
        <p:txBody>
          <a:bodyPr lIns="0" tIns="0" rIns="0" bIns="0" rtlCol="0" anchor="t">
            <a:spAutoFit/>
          </a:bodyPr>
          <a:lstStyle/>
          <a:p>
            <a:pPr algn="just">
              <a:lnSpc>
                <a:spcPts val="2869"/>
              </a:lnSpc>
            </a:pPr>
            <a:r>
              <a:rPr lang="en-US" sz="2049" b="1">
                <a:solidFill>
                  <a:srgbClr val="100F0D"/>
                </a:solidFill>
                <a:latin typeface="Montserrat Bold"/>
                <a:ea typeface="Montserrat Bold"/>
                <a:cs typeface="Montserrat Bold"/>
                <a:sym typeface="Montserrat Bold"/>
              </a:rPr>
              <a:t>Automatizar Stock</a:t>
            </a:r>
          </a:p>
        </p:txBody>
      </p:sp>
      <p:grpSp>
        <p:nvGrpSpPr>
          <p:cNvPr id="18" name="Group 18"/>
          <p:cNvGrpSpPr/>
          <p:nvPr/>
        </p:nvGrpSpPr>
        <p:grpSpPr>
          <a:xfrm>
            <a:off x="-2079394" y="0"/>
            <a:ext cx="4715797" cy="1002643"/>
            <a:chOff x="0" y="0"/>
            <a:chExt cx="1771799" cy="376709"/>
          </a:xfrm>
        </p:grpSpPr>
        <p:sp>
          <p:nvSpPr>
            <p:cNvPr id="19" name="Freeform 19"/>
            <p:cNvSpPr/>
            <p:nvPr/>
          </p:nvSpPr>
          <p:spPr>
            <a:xfrm>
              <a:off x="0" y="0"/>
              <a:ext cx="1771798" cy="376708"/>
            </a:xfrm>
            <a:custGeom>
              <a:avLst/>
              <a:gdLst/>
              <a:ahLst/>
              <a:cxnLst/>
              <a:rect l="l" t="t" r="r" b="b"/>
              <a:pathLst>
                <a:path w="1771798" h="376708">
                  <a:moveTo>
                    <a:pt x="0" y="0"/>
                  </a:moveTo>
                  <a:lnTo>
                    <a:pt x="1771798" y="0"/>
                  </a:lnTo>
                  <a:lnTo>
                    <a:pt x="1771798" y="376708"/>
                  </a:lnTo>
                  <a:lnTo>
                    <a:pt x="0" y="376708"/>
                  </a:lnTo>
                  <a:close/>
                </a:path>
              </a:pathLst>
            </a:custGeom>
            <a:solidFill>
              <a:srgbClr val="1A1A1A"/>
            </a:solidFill>
          </p:spPr>
          <p:txBody>
            <a:bodyPr/>
            <a:lstStyle/>
            <a:p>
              <a:endParaRPr lang="en-US"/>
            </a:p>
          </p:txBody>
        </p:sp>
        <p:sp>
          <p:nvSpPr>
            <p:cNvPr id="20" name="TextBox 20"/>
            <p:cNvSpPr txBox="1"/>
            <p:nvPr/>
          </p:nvSpPr>
          <p:spPr>
            <a:xfrm>
              <a:off x="0" y="-19050"/>
              <a:ext cx="1771799" cy="395759"/>
            </a:xfrm>
            <a:prstGeom prst="rect">
              <a:avLst/>
            </a:prstGeom>
          </p:spPr>
          <p:txBody>
            <a:bodyPr lIns="50800" tIns="50800" rIns="50800" bIns="50800" rtlCol="0" anchor="ctr"/>
            <a:lstStyle/>
            <a:p>
              <a:pPr algn="ctr">
                <a:lnSpc>
                  <a:spcPts val="2859"/>
                </a:lnSpc>
              </a:pPr>
              <a:r>
                <a:rPr lang="en-US" sz="2199">
                  <a:solidFill>
                    <a:srgbClr val="000000"/>
                  </a:solidFill>
                  <a:latin typeface="Open Sauce"/>
                  <a:ea typeface="Open Sauce"/>
                  <a:cs typeface="Open Sauce"/>
                  <a:sym typeface="Open Sauce"/>
                </a:rPr>
                <a:t>01</a:t>
              </a:r>
            </a:p>
          </p:txBody>
        </p:sp>
      </p:grpSp>
      <p:sp>
        <p:nvSpPr>
          <p:cNvPr id="21" name="Freeform 21"/>
          <p:cNvSpPr/>
          <p:nvPr/>
        </p:nvSpPr>
        <p:spPr>
          <a:xfrm>
            <a:off x="174348" y="251728"/>
            <a:ext cx="2186198" cy="488977"/>
          </a:xfrm>
          <a:custGeom>
            <a:avLst/>
            <a:gdLst/>
            <a:ahLst/>
            <a:cxnLst/>
            <a:rect l="l" t="t" r="r" b="b"/>
            <a:pathLst>
              <a:path w="2186198" h="488977">
                <a:moveTo>
                  <a:pt x="0" y="0"/>
                </a:moveTo>
                <a:lnTo>
                  <a:pt x="2186199" y="0"/>
                </a:lnTo>
                <a:lnTo>
                  <a:pt x="2186199" y="488976"/>
                </a:lnTo>
                <a:lnTo>
                  <a:pt x="0" y="488976"/>
                </a:lnTo>
                <a:lnTo>
                  <a:pt x="0" y="0"/>
                </a:lnTo>
                <a:close/>
              </a:path>
            </a:pathLst>
          </a:custGeom>
          <a:blipFill>
            <a:blip r:embed="rId16"/>
            <a:stretch>
              <a:fillRect/>
            </a:stretch>
          </a:blipFill>
        </p:spPr>
        <p:txBody>
          <a:bodyPr/>
          <a:lstStyle/>
          <a:p>
            <a:endParaRPr lang="en-US"/>
          </a:p>
        </p:txBody>
      </p:sp>
      <p:sp>
        <p:nvSpPr>
          <p:cNvPr id="22" name="TextBox 22"/>
          <p:cNvSpPr txBox="1"/>
          <p:nvPr/>
        </p:nvSpPr>
        <p:spPr>
          <a:xfrm>
            <a:off x="3524373" y="8993546"/>
            <a:ext cx="2287902" cy="713908"/>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Generar de reportes</a:t>
            </a:r>
          </a:p>
        </p:txBody>
      </p:sp>
      <p:sp>
        <p:nvSpPr>
          <p:cNvPr id="23" name="TextBox 23"/>
          <p:cNvSpPr txBox="1"/>
          <p:nvPr/>
        </p:nvSpPr>
        <p:spPr>
          <a:xfrm>
            <a:off x="6531789" y="8993546"/>
            <a:ext cx="2287902" cy="713908"/>
          </a:xfrm>
          <a:prstGeom prst="rect">
            <a:avLst/>
          </a:prstGeom>
        </p:spPr>
        <p:txBody>
          <a:bodyPr lIns="0" tIns="0" rIns="0" bIns="0" rtlCol="0" anchor="t">
            <a:spAutoFit/>
          </a:bodyPr>
          <a:lstStyle/>
          <a:p>
            <a:pPr algn="ctr">
              <a:lnSpc>
                <a:spcPts val="2869"/>
              </a:lnSpc>
            </a:pPr>
            <a:r>
              <a:rPr lang="en-US" sz="2049" b="1">
                <a:solidFill>
                  <a:srgbClr val="100F0D"/>
                </a:solidFill>
                <a:latin typeface="Montserrat Bold"/>
                <a:ea typeface="Montserrat Bold"/>
                <a:cs typeface="Montserrat Bold"/>
                <a:sym typeface="Montserrat Bold"/>
              </a:rPr>
              <a:t>Validar con pruebas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429</Words>
  <Application>Microsoft Office PowerPoint</Application>
  <PresentationFormat>Personalizado</PresentationFormat>
  <Paragraphs>123</Paragraphs>
  <Slides>14</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vt:i4>
      </vt:variant>
    </vt:vector>
  </HeadingPairs>
  <TitlesOfParts>
    <vt:vector size="24" baseType="lpstr">
      <vt:lpstr>Open Sauce</vt:lpstr>
      <vt:lpstr>Roca One Bold</vt:lpstr>
      <vt:lpstr>Codec Pro Bold</vt:lpstr>
      <vt:lpstr>Calibri</vt:lpstr>
      <vt:lpstr>Codec Pro</vt:lpstr>
      <vt:lpstr>Montserrat Italics</vt:lpstr>
      <vt:lpstr>Arial</vt:lpstr>
      <vt:lpstr>Montserrat</vt:lpstr>
      <vt:lpstr>Montserrat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brief de proyecto de la compañia moderno profesional blanco y negro</dc:title>
  <cp:lastModifiedBy>DIEGO OZZY SILVA HERRERA</cp:lastModifiedBy>
  <cp:revision>2</cp:revision>
  <dcterms:created xsi:type="dcterms:W3CDTF">2006-08-16T00:00:00Z</dcterms:created>
  <dcterms:modified xsi:type="dcterms:W3CDTF">2025-09-02T07:10:17Z</dcterms:modified>
  <dc:identifier>DAGxyFUSGgg</dc:identifier>
</cp:coreProperties>
</file>